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9" r:id="rId2"/>
  </p:sldMasterIdLst>
  <p:notesMasterIdLst>
    <p:notesMasterId r:id="rId4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Lst>
  <p:sldSz cx="9144000" cy="5143500" type="screen16x9"/>
  <p:notesSz cx="6858000" cy="9144000"/>
  <p:embeddedFontLst>
    <p:embeddedFont>
      <p:font typeface="Calibri" panose="020F0502020204030204" pitchFamily="34" charset="0"/>
      <p:regular r:id="rId47"/>
      <p:bold r:id="rId48"/>
    </p:embeddedFont>
    <p:embeddedFont>
      <p:font typeface="Century Gothic" panose="020B0502020202020204" pitchFamily="34" charset="0"/>
      <p:regular r:id="rId49"/>
      <p:bold r:id="rId50"/>
      <p:italic r:id="rId51"/>
      <p:boldItalic r:id="rId52"/>
    </p:embeddedFont>
    <p:embeddedFont>
      <p:font typeface="Roboto" panose="02000000000000000000" pitchFamily="2" charset="0"/>
      <p:regular r:id="rId53"/>
      <p:bold r:id="rId54"/>
      <p:italic r:id="rId55"/>
      <p:boldItalic r:id="rId56"/>
    </p:embeddedFont>
    <p:embeddedFont>
      <p:font typeface="Tahoma" panose="020B0604030504040204" pitchFamily="34" charset="0"/>
      <p:regular r:id="rId57"/>
      <p:bold r:id="rId58"/>
    </p:embeddedFont>
    <p:embeddedFont>
      <p:font typeface="Trebuchet MS" panose="020B060302020202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jgID3CCqryKx1m9fStMq/CKWiPb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88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3:notes"/>
          <p:cNvSpPr>
            <a:spLocks noGrp="1" noRot="1" noChangeAspect="1"/>
          </p:cNvSpPr>
          <p:nvPr>
            <p:ph type="sldImg" idx="2"/>
          </p:nvPr>
        </p:nvSpPr>
        <p:spPr>
          <a:xfrm>
            <a:off x="1588" y="0"/>
            <a:ext cx="1587" cy="15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57" name="Google Shape;25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1:notes"/>
          <p:cNvSpPr>
            <a:spLocks noGrp="1" noRot="1" noChangeAspect="1"/>
          </p:cNvSpPr>
          <p:nvPr>
            <p:ph type="sldImg" idx="2"/>
          </p:nvPr>
        </p:nvSpPr>
        <p:spPr>
          <a:xfrm>
            <a:off x="1588" y="0"/>
            <a:ext cx="1587" cy="15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32" name="Google Shape;332;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 name="Google Shape;56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1" name="Google Shape;57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a:spLocks noGrp="1" noRot="1" noChangeAspect="1"/>
          </p:cNvSpPr>
          <p:nvPr>
            <p:ph type="sldImg" idx="2"/>
          </p:nvPr>
        </p:nvSpPr>
        <p:spPr>
          <a:xfrm>
            <a:off x="1588" y="0"/>
            <a:ext cx="1587" cy="15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66" name="Google Shape;16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43:notes"/>
          <p:cNvSpPr>
            <a:spLocks noGrp="1" noRot="1" noChangeAspect="1"/>
          </p:cNvSpPr>
          <p:nvPr>
            <p:ph type="sldImg" idx="2"/>
          </p:nvPr>
        </p:nvSpPr>
        <p:spPr>
          <a:xfrm>
            <a:off x="1588" y="0"/>
            <a:ext cx="1587" cy="158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77" name="Google Shape;677;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5"/>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5"/>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8" name="Google Shape;18;p4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esktop Web Mockup">
  <p:cSld name="Desktop Web Mockup">
    <p:spTree>
      <p:nvGrpSpPr>
        <p:cNvPr id="1" name="Shape 37"/>
        <p:cNvGrpSpPr/>
        <p:nvPr/>
      </p:nvGrpSpPr>
      <p:grpSpPr>
        <a:xfrm>
          <a:off x="0" y="0"/>
          <a:ext cx="0" cy="0"/>
          <a:chOff x="0" y="0"/>
          <a:chExt cx="0" cy="0"/>
        </a:xfrm>
      </p:grpSpPr>
      <p:sp>
        <p:nvSpPr>
          <p:cNvPr id="38" name="Google Shape;38;p56"/>
          <p:cNvSpPr>
            <a:spLocks noGrp="1"/>
          </p:cNvSpPr>
          <p:nvPr>
            <p:ph type="pic" idx="2"/>
          </p:nvPr>
        </p:nvSpPr>
        <p:spPr>
          <a:xfrm>
            <a:off x="5250158" y="1624453"/>
            <a:ext cx="2753274" cy="1561876"/>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750"/>
              </a:spcBef>
              <a:spcAft>
                <a:spcPts val="0"/>
              </a:spcAft>
              <a:buClr>
                <a:schemeClr val="dk2"/>
              </a:buClr>
              <a:buSzPts val="900"/>
              <a:buFont typeface="Arial"/>
              <a:buNone/>
              <a:defRPr sz="900" b="0" i="0" u="none" strike="noStrike" cap="none">
                <a:solidFill>
                  <a:schemeClr val="dk2"/>
                </a:solidFill>
                <a:latin typeface="Roboto"/>
                <a:ea typeface="Roboto"/>
                <a:cs typeface="Roboto"/>
                <a:sym typeface="Robo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5"/>
        <p:cNvGrpSpPr/>
        <p:nvPr/>
      </p:nvGrpSpPr>
      <p:grpSpPr>
        <a:xfrm>
          <a:off x="0" y="0"/>
          <a:ext cx="0" cy="0"/>
          <a:chOff x="0" y="0"/>
          <a:chExt cx="0" cy="0"/>
        </a:xfrm>
      </p:grpSpPr>
      <p:sp>
        <p:nvSpPr>
          <p:cNvPr id="46" name="Google Shape;46;p48"/>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48"/>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8" name="Google Shape;48;p4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4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1"/>
        <p:cNvGrpSpPr/>
        <p:nvPr/>
      </p:nvGrpSpPr>
      <p:grpSpPr>
        <a:xfrm>
          <a:off x="0" y="0"/>
          <a:ext cx="0" cy="0"/>
          <a:chOff x="0" y="0"/>
          <a:chExt cx="0" cy="0"/>
        </a:xfrm>
      </p:grpSpPr>
      <p:sp>
        <p:nvSpPr>
          <p:cNvPr id="52" name="Google Shape;52;p57"/>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57"/>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54" name="Google Shape;54;p5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58"/>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Trebuchet MS"/>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58"/>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60" name="Google Shape;60;p5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5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3"/>
        <p:cNvGrpSpPr/>
        <p:nvPr/>
      </p:nvGrpSpPr>
      <p:grpSpPr>
        <a:xfrm>
          <a:off x="0" y="0"/>
          <a:ext cx="0" cy="0"/>
          <a:chOff x="0" y="0"/>
          <a:chExt cx="0" cy="0"/>
        </a:xfrm>
      </p:grpSpPr>
      <p:sp>
        <p:nvSpPr>
          <p:cNvPr id="64" name="Google Shape;64;p59"/>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59"/>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6" name="Google Shape;66;p59"/>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7" name="Google Shape;67;p5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5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0"/>
        <p:cNvGrpSpPr/>
        <p:nvPr/>
      </p:nvGrpSpPr>
      <p:grpSpPr>
        <a:xfrm>
          <a:off x="0" y="0"/>
          <a:ext cx="0" cy="0"/>
          <a:chOff x="0" y="0"/>
          <a:chExt cx="0" cy="0"/>
        </a:xfrm>
      </p:grpSpPr>
      <p:sp>
        <p:nvSpPr>
          <p:cNvPr id="71" name="Google Shape;71;p60"/>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60"/>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3" name="Google Shape;73;p60"/>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4" name="Google Shape;74;p60"/>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5" name="Google Shape;75;p60"/>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6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6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6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6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6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6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8"/>
        <p:cNvGrpSpPr/>
        <p:nvPr/>
      </p:nvGrpSpPr>
      <p:grpSpPr>
        <a:xfrm>
          <a:off x="0" y="0"/>
          <a:ext cx="0" cy="0"/>
          <a:chOff x="0" y="0"/>
          <a:chExt cx="0" cy="0"/>
        </a:xfrm>
      </p:grpSpPr>
      <p:sp>
        <p:nvSpPr>
          <p:cNvPr id="89" name="Google Shape;89;p63"/>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63"/>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91" name="Google Shape;91;p63"/>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92" name="Google Shape;92;p6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6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6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5"/>
        <p:cNvGrpSpPr/>
        <p:nvPr/>
      </p:nvGrpSpPr>
      <p:grpSpPr>
        <a:xfrm>
          <a:off x="0" y="0"/>
          <a:ext cx="0" cy="0"/>
          <a:chOff x="0" y="0"/>
          <a:chExt cx="0" cy="0"/>
        </a:xfrm>
      </p:grpSpPr>
      <p:sp>
        <p:nvSpPr>
          <p:cNvPr id="96" name="Google Shape;96;p64"/>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64"/>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98" name="Google Shape;98;p64"/>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99" name="Google Shape;99;p6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6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6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4_General Slide">
  <p:cSld name="4_General Slide">
    <p:spTree>
      <p:nvGrpSpPr>
        <p:cNvPr id="1" name="Shape 2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2"/>
        <p:cNvGrpSpPr/>
        <p:nvPr/>
      </p:nvGrpSpPr>
      <p:grpSpPr>
        <a:xfrm>
          <a:off x="0" y="0"/>
          <a:ext cx="0" cy="0"/>
          <a:chOff x="0" y="0"/>
          <a:chExt cx="0" cy="0"/>
        </a:xfrm>
      </p:grpSpPr>
      <p:sp>
        <p:nvSpPr>
          <p:cNvPr id="103" name="Google Shape;103;p6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65"/>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5" name="Google Shape;105;p6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6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6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8"/>
        <p:cNvGrpSpPr/>
        <p:nvPr/>
      </p:nvGrpSpPr>
      <p:grpSpPr>
        <a:xfrm>
          <a:off x="0" y="0"/>
          <a:ext cx="0" cy="0"/>
          <a:chOff x="0" y="0"/>
          <a:chExt cx="0" cy="0"/>
        </a:xfrm>
      </p:grpSpPr>
      <p:sp>
        <p:nvSpPr>
          <p:cNvPr id="109" name="Google Shape;109;p66"/>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66"/>
          <p:cNvSpPr txBox="1">
            <a:spLocks noGrp="1"/>
          </p:cNvSpPr>
          <p:nvPr>
            <p:ph type="body" idx="1"/>
          </p:nvPr>
        </p:nvSpPr>
        <p:spPr>
          <a:xfrm rot="5400000">
            <a:off x="1349573" y="-447079"/>
            <a:ext cx="435887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1" name="Google Shape;111;p6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6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6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4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B9B9B9"/>
                </a:solidFill>
                <a:latin typeface="Calibri"/>
                <a:ea typeface="Calibri"/>
                <a:cs typeface="Calibri"/>
                <a:sym typeface="Calibri"/>
              </a:defRPr>
            </a:lvl1pPr>
            <a:lvl2pPr marL="0" lvl="1" indent="0" algn="r">
              <a:spcBef>
                <a:spcPts val="0"/>
              </a:spcBef>
              <a:buNone/>
              <a:defRPr sz="900">
                <a:solidFill>
                  <a:srgbClr val="B9B9B9"/>
                </a:solidFill>
                <a:latin typeface="Calibri"/>
                <a:ea typeface="Calibri"/>
                <a:cs typeface="Calibri"/>
                <a:sym typeface="Calibri"/>
              </a:defRPr>
            </a:lvl2pPr>
            <a:lvl3pPr marL="0" lvl="2" indent="0" algn="r">
              <a:spcBef>
                <a:spcPts val="0"/>
              </a:spcBef>
              <a:buNone/>
              <a:defRPr sz="900">
                <a:solidFill>
                  <a:srgbClr val="B9B9B9"/>
                </a:solidFill>
                <a:latin typeface="Calibri"/>
                <a:ea typeface="Calibri"/>
                <a:cs typeface="Calibri"/>
                <a:sym typeface="Calibri"/>
              </a:defRPr>
            </a:lvl3pPr>
            <a:lvl4pPr marL="0" lvl="3" indent="0" algn="r">
              <a:spcBef>
                <a:spcPts val="0"/>
              </a:spcBef>
              <a:buNone/>
              <a:defRPr sz="900">
                <a:solidFill>
                  <a:srgbClr val="B9B9B9"/>
                </a:solidFill>
                <a:latin typeface="Calibri"/>
                <a:ea typeface="Calibri"/>
                <a:cs typeface="Calibri"/>
                <a:sym typeface="Calibri"/>
              </a:defRPr>
            </a:lvl4pPr>
            <a:lvl5pPr marL="0" lvl="4" indent="0" algn="r">
              <a:spcBef>
                <a:spcPts val="0"/>
              </a:spcBef>
              <a:buNone/>
              <a:defRPr sz="900">
                <a:solidFill>
                  <a:srgbClr val="B9B9B9"/>
                </a:solidFill>
                <a:latin typeface="Calibri"/>
                <a:ea typeface="Calibri"/>
                <a:cs typeface="Calibri"/>
                <a:sym typeface="Calibri"/>
              </a:defRPr>
            </a:lvl5pPr>
            <a:lvl6pPr marL="0" lvl="5" indent="0" algn="r">
              <a:spcBef>
                <a:spcPts val="0"/>
              </a:spcBef>
              <a:buNone/>
              <a:defRPr sz="900">
                <a:solidFill>
                  <a:srgbClr val="B9B9B9"/>
                </a:solidFill>
                <a:latin typeface="Calibri"/>
                <a:ea typeface="Calibri"/>
                <a:cs typeface="Calibri"/>
                <a:sym typeface="Calibri"/>
              </a:defRPr>
            </a:lvl6pPr>
            <a:lvl7pPr marL="0" lvl="6" indent="0" algn="r">
              <a:spcBef>
                <a:spcPts val="0"/>
              </a:spcBef>
              <a:buNone/>
              <a:defRPr sz="900">
                <a:solidFill>
                  <a:srgbClr val="B9B9B9"/>
                </a:solidFill>
                <a:latin typeface="Calibri"/>
                <a:ea typeface="Calibri"/>
                <a:cs typeface="Calibri"/>
                <a:sym typeface="Calibri"/>
              </a:defRPr>
            </a:lvl7pPr>
            <a:lvl8pPr marL="0" lvl="7" indent="0" algn="r">
              <a:spcBef>
                <a:spcPts val="0"/>
              </a:spcBef>
              <a:buNone/>
              <a:defRPr sz="900">
                <a:solidFill>
                  <a:srgbClr val="B9B9B9"/>
                </a:solidFill>
                <a:latin typeface="Calibri"/>
                <a:ea typeface="Calibri"/>
                <a:cs typeface="Calibri"/>
                <a:sym typeface="Calibri"/>
              </a:defRPr>
            </a:lvl8pPr>
            <a:lvl9pPr marL="0" lvl="8" indent="0" algn="r">
              <a:spcBef>
                <a:spcPts val="0"/>
              </a:spcBef>
              <a:buNone/>
              <a:defRPr sz="900">
                <a:solidFill>
                  <a:srgbClr val="B9B9B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5_General Slide">
  <p:cSld name="5_General Slide">
    <p:spTree>
      <p:nvGrpSpPr>
        <p:cNvPr id="1" name="Shape 25"/>
        <p:cNvGrpSpPr/>
        <p:nvPr/>
      </p:nvGrpSpPr>
      <p:grpSpPr>
        <a:xfrm>
          <a:off x="0" y="0"/>
          <a:ext cx="0" cy="0"/>
          <a:chOff x="0" y="0"/>
          <a:chExt cx="0" cy="0"/>
        </a:xfrm>
      </p:grpSpPr>
      <p:sp>
        <p:nvSpPr>
          <p:cNvPr id="26" name="Google Shape;26;p50"/>
          <p:cNvSpPr/>
          <p:nvPr/>
        </p:nvSpPr>
        <p:spPr>
          <a:xfrm rot="3021489">
            <a:off x="1452387" y="-1777921"/>
            <a:ext cx="8869454" cy="764608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Image Layout">
  <p:cSld name="Slide Image Layout">
    <p:spTree>
      <p:nvGrpSpPr>
        <p:cNvPr id="1" name="Shape 27"/>
        <p:cNvGrpSpPr/>
        <p:nvPr/>
      </p:nvGrpSpPr>
      <p:grpSpPr>
        <a:xfrm>
          <a:off x="0" y="0"/>
          <a:ext cx="0" cy="0"/>
          <a:chOff x="0" y="0"/>
          <a:chExt cx="0" cy="0"/>
        </a:xfrm>
      </p:grpSpPr>
      <p:sp>
        <p:nvSpPr>
          <p:cNvPr id="28" name="Google Shape;28;p51"/>
          <p:cNvSpPr>
            <a:spLocks noGrp="1"/>
          </p:cNvSpPr>
          <p:nvPr>
            <p:ph type="pic" idx="2"/>
          </p:nvPr>
        </p:nvSpPr>
        <p:spPr>
          <a:xfrm>
            <a:off x="980217" y="980900"/>
            <a:ext cx="2718947" cy="3499659"/>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750"/>
              </a:spcBef>
              <a:spcAft>
                <a:spcPts val="0"/>
              </a:spcAft>
              <a:buClr>
                <a:schemeClr val="dk2"/>
              </a:buClr>
              <a:buSzPts val="900"/>
              <a:buFont typeface="Arial"/>
              <a:buNone/>
              <a:defRPr sz="900" b="0" i="0" u="none" strike="noStrike" cap="none">
                <a:solidFill>
                  <a:schemeClr val="dk2"/>
                </a:solidFill>
                <a:latin typeface="Roboto"/>
                <a:ea typeface="Roboto"/>
                <a:cs typeface="Roboto"/>
                <a:sym typeface="Robo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reative Break Picture">
  <p:cSld name="Creative Break Picture">
    <p:spTree>
      <p:nvGrpSpPr>
        <p:cNvPr id="1" name="Shape 29"/>
        <p:cNvGrpSpPr/>
        <p:nvPr/>
      </p:nvGrpSpPr>
      <p:grpSpPr>
        <a:xfrm>
          <a:off x="0" y="0"/>
          <a:ext cx="0" cy="0"/>
          <a:chOff x="0" y="0"/>
          <a:chExt cx="0" cy="0"/>
        </a:xfrm>
      </p:grpSpPr>
      <p:sp>
        <p:nvSpPr>
          <p:cNvPr id="30" name="Google Shape;30;p52"/>
          <p:cNvSpPr>
            <a:spLocks noGrp="1"/>
          </p:cNvSpPr>
          <p:nvPr>
            <p:ph type="pic" idx="2"/>
          </p:nvPr>
        </p:nvSpPr>
        <p:spPr>
          <a:xfrm>
            <a:off x="609600" y="1347861"/>
            <a:ext cx="3614492" cy="2670819"/>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2"/>
              </a:buClr>
              <a:buSzPts val="900"/>
              <a:buFont typeface="Arial"/>
              <a:buNone/>
              <a:defRPr sz="900" b="0" i="0" u="none" strike="noStrike" cap="none">
                <a:solidFill>
                  <a:schemeClr val="dk2"/>
                </a:solidFill>
                <a:latin typeface="Roboto"/>
                <a:ea typeface="Roboto"/>
                <a:cs typeface="Roboto"/>
                <a:sym typeface="Robo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Picture">
  <p:cSld name="Big Picture">
    <p:spTree>
      <p:nvGrpSpPr>
        <p:cNvPr id="1" name="Shape 31"/>
        <p:cNvGrpSpPr/>
        <p:nvPr/>
      </p:nvGrpSpPr>
      <p:grpSpPr>
        <a:xfrm>
          <a:off x="0" y="0"/>
          <a:ext cx="0" cy="0"/>
          <a:chOff x="0" y="0"/>
          <a:chExt cx="0" cy="0"/>
        </a:xfrm>
      </p:grpSpPr>
      <p:sp>
        <p:nvSpPr>
          <p:cNvPr id="32" name="Google Shape;32;p53"/>
          <p:cNvSpPr>
            <a:spLocks noGrp="1"/>
          </p:cNvSpPr>
          <p:nvPr>
            <p:ph type="pic" idx="2"/>
          </p:nvPr>
        </p:nvSpPr>
        <p:spPr>
          <a:xfrm>
            <a:off x="0" y="0"/>
            <a:ext cx="9144000" cy="5143500"/>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750"/>
              </a:spcBef>
              <a:spcAft>
                <a:spcPts val="0"/>
              </a:spcAft>
              <a:buClr>
                <a:schemeClr val="dk2"/>
              </a:buClr>
              <a:buSzPts val="900"/>
              <a:buFont typeface="Arial"/>
              <a:buNone/>
              <a:defRPr sz="900" b="0" i="0" u="none" strike="noStrike" cap="none">
                <a:solidFill>
                  <a:schemeClr val="dk2"/>
                </a:solidFill>
                <a:latin typeface="Roboto"/>
                <a:ea typeface="Roboto"/>
                <a:cs typeface="Roboto"/>
                <a:sym typeface="Robo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pp features">
  <p:cSld name="App features">
    <p:spTree>
      <p:nvGrpSpPr>
        <p:cNvPr id="1" name="Shape 33"/>
        <p:cNvGrpSpPr/>
        <p:nvPr/>
      </p:nvGrpSpPr>
      <p:grpSpPr>
        <a:xfrm>
          <a:off x="0" y="0"/>
          <a:ext cx="0" cy="0"/>
          <a:chOff x="0" y="0"/>
          <a:chExt cx="0" cy="0"/>
        </a:xfrm>
      </p:grpSpPr>
      <p:sp>
        <p:nvSpPr>
          <p:cNvPr id="34" name="Google Shape;34;p54"/>
          <p:cNvSpPr>
            <a:spLocks noGrp="1"/>
          </p:cNvSpPr>
          <p:nvPr>
            <p:ph type="pic" idx="2"/>
          </p:nvPr>
        </p:nvSpPr>
        <p:spPr>
          <a:xfrm>
            <a:off x="3753668" y="1218712"/>
            <a:ext cx="1636663" cy="2885378"/>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750"/>
              </a:spcBef>
              <a:spcAft>
                <a:spcPts val="0"/>
              </a:spcAft>
              <a:buClr>
                <a:schemeClr val="dk2"/>
              </a:buClr>
              <a:buSzPts val="900"/>
              <a:buFont typeface="Arial"/>
              <a:buNone/>
              <a:defRPr sz="900" b="0" i="0" u="none" strike="noStrike" cap="none">
                <a:solidFill>
                  <a:schemeClr val="dk2"/>
                </a:solidFill>
                <a:latin typeface="Roboto"/>
                <a:ea typeface="Roboto"/>
                <a:cs typeface="Roboto"/>
                <a:sym typeface="Robo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App features">
  <p:cSld name="1_App features">
    <p:spTree>
      <p:nvGrpSpPr>
        <p:cNvPr id="1" name="Shape 35"/>
        <p:cNvGrpSpPr/>
        <p:nvPr/>
      </p:nvGrpSpPr>
      <p:grpSpPr>
        <a:xfrm>
          <a:off x="0" y="0"/>
          <a:ext cx="0" cy="0"/>
          <a:chOff x="0" y="0"/>
          <a:chExt cx="0" cy="0"/>
        </a:xfrm>
      </p:grpSpPr>
      <p:sp>
        <p:nvSpPr>
          <p:cNvPr id="36" name="Google Shape;36;p55"/>
          <p:cNvSpPr>
            <a:spLocks noGrp="1"/>
          </p:cNvSpPr>
          <p:nvPr>
            <p:ph type="pic" idx="2"/>
          </p:nvPr>
        </p:nvSpPr>
        <p:spPr>
          <a:xfrm>
            <a:off x="1123882" y="1558136"/>
            <a:ext cx="2753274" cy="1742967"/>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750"/>
              </a:spcBef>
              <a:spcAft>
                <a:spcPts val="0"/>
              </a:spcAft>
              <a:buClr>
                <a:schemeClr val="dk2"/>
              </a:buClr>
              <a:buSzPts val="900"/>
              <a:buFont typeface="Arial"/>
              <a:buNone/>
              <a:defRPr sz="900" b="0" i="0" u="none" strike="noStrike" cap="none">
                <a:solidFill>
                  <a:schemeClr val="dk2"/>
                </a:solidFill>
                <a:latin typeface="Roboto"/>
                <a:ea typeface="Roboto"/>
                <a:cs typeface="Roboto"/>
                <a:sym typeface="Roboto"/>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4"/>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4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B9B9B9"/>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4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B9B9B9"/>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4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B9B9B9"/>
                </a:solidFill>
                <a:latin typeface="Calibri"/>
                <a:ea typeface="Calibri"/>
                <a:cs typeface="Calibri"/>
                <a:sym typeface="Calibri"/>
              </a:defRPr>
            </a:lvl1pPr>
            <a:lvl2pPr marL="0" marR="0" lvl="1" indent="0" algn="r" rtl="0">
              <a:spcBef>
                <a:spcPts val="0"/>
              </a:spcBef>
              <a:buNone/>
              <a:defRPr sz="900" b="0" i="0" u="none" strike="noStrike" cap="none">
                <a:solidFill>
                  <a:srgbClr val="B9B9B9"/>
                </a:solidFill>
                <a:latin typeface="Calibri"/>
                <a:ea typeface="Calibri"/>
                <a:cs typeface="Calibri"/>
                <a:sym typeface="Calibri"/>
              </a:defRPr>
            </a:lvl2pPr>
            <a:lvl3pPr marL="0" marR="0" lvl="2" indent="0" algn="r" rtl="0">
              <a:spcBef>
                <a:spcPts val="0"/>
              </a:spcBef>
              <a:buNone/>
              <a:defRPr sz="900" b="0" i="0" u="none" strike="noStrike" cap="none">
                <a:solidFill>
                  <a:srgbClr val="B9B9B9"/>
                </a:solidFill>
                <a:latin typeface="Calibri"/>
                <a:ea typeface="Calibri"/>
                <a:cs typeface="Calibri"/>
                <a:sym typeface="Calibri"/>
              </a:defRPr>
            </a:lvl3pPr>
            <a:lvl4pPr marL="0" marR="0" lvl="3" indent="0" algn="r" rtl="0">
              <a:spcBef>
                <a:spcPts val="0"/>
              </a:spcBef>
              <a:buNone/>
              <a:defRPr sz="900" b="0" i="0" u="none" strike="noStrike" cap="none">
                <a:solidFill>
                  <a:srgbClr val="B9B9B9"/>
                </a:solidFill>
                <a:latin typeface="Calibri"/>
                <a:ea typeface="Calibri"/>
                <a:cs typeface="Calibri"/>
                <a:sym typeface="Calibri"/>
              </a:defRPr>
            </a:lvl4pPr>
            <a:lvl5pPr marL="0" marR="0" lvl="4" indent="0" algn="r" rtl="0">
              <a:spcBef>
                <a:spcPts val="0"/>
              </a:spcBef>
              <a:buNone/>
              <a:defRPr sz="900" b="0" i="0" u="none" strike="noStrike" cap="none">
                <a:solidFill>
                  <a:srgbClr val="B9B9B9"/>
                </a:solidFill>
                <a:latin typeface="Calibri"/>
                <a:ea typeface="Calibri"/>
                <a:cs typeface="Calibri"/>
                <a:sym typeface="Calibri"/>
              </a:defRPr>
            </a:lvl5pPr>
            <a:lvl6pPr marL="0" marR="0" lvl="5" indent="0" algn="r" rtl="0">
              <a:spcBef>
                <a:spcPts val="0"/>
              </a:spcBef>
              <a:buNone/>
              <a:defRPr sz="900" b="0" i="0" u="none" strike="noStrike" cap="none">
                <a:solidFill>
                  <a:srgbClr val="B9B9B9"/>
                </a:solidFill>
                <a:latin typeface="Calibri"/>
                <a:ea typeface="Calibri"/>
                <a:cs typeface="Calibri"/>
                <a:sym typeface="Calibri"/>
              </a:defRPr>
            </a:lvl6pPr>
            <a:lvl7pPr marL="0" marR="0" lvl="6" indent="0" algn="r" rtl="0">
              <a:spcBef>
                <a:spcPts val="0"/>
              </a:spcBef>
              <a:buNone/>
              <a:defRPr sz="900" b="0" i="0" u="none" strike="noStrike" cap="none">
                <a:solidFill>
                  <a:srgbClr val="B9B9B9"/>
                </a:solidFill>
                <a:latin typeface="Calibri"/>
                <a:ea typeface="Calibri"/>
                <a:cs typeface="Calibri"/>
                <a:sym typeface="Calibri"/>
              </a:defRPr>
            </a:lvl7pPr>
            <a:lvl8pPr marL="0" marR="0" lvl="7" indent="0" algn="r" rtl="0">
              <a:spcBef>
                <a:spcPts val="0"/>
              </a:spcBef>
              <a:buNone/>
              <a:defRPr sz="900" b="0" i="0" u="none" strike="noStrike" cap="none">
                <a:solidFill>
                  <a:srgbClr val="B9B9B9"/>
                </a:solidFill>
                <a:latin typeface="Calibri"/>
                <a:ea typeface="Calibri"/>
                <a:cs typeface="Calibri"/>
                <a:sym typeface="Calibri"/>
              </a:defRPr>
            </a:lvl8pPr>
            <a:lvl9pPr marL="0" marR="0" lvl="8" indent="0" algn="r" rtl="0">
              <a:spcBef>
                <a:spcPts val="0"/>
              </a:spcBef>
              <a:buNone/>
              <a:defRPr sz="900" b="0" i="0" u="none" strike="noStrike" cap="none">
                <a:solidFill>
                  <a:srgbClr val="B9B9B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
        <p:cNvGrpSpPr/>
        <p:nvPr/>
      </p:nvGrpSpPr>
      <p:grpSpPr>
        <a:xfrm>
          <a:off x="0" y="0"/>
          <a:ext cx="0" cy="0"/>
          <a:chOff x="0" y="0"/>
          <a:chExt cx="0" cy="0"/>
        </a:xfrm>
      </p:grpSpPr>
      <p:sp>
        <p:nvSpPr>
          <p:cNvPr id="40" name="Google Shape;40;p4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Trebuchet MS"/>
              <a:buNone/>
              <a:defRPr sz="3300" b="1"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1" name="Google Shape;41;p47"/>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2" name="Google Shape;42;p4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25">
                <a:solidFill>
                  <a:srgbClr val="888888"/>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3" name="Google Shape;43;p4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825">
                <a:solidFill>
                  <a:srgbClr val="888888"/>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4" name="Google Shape;44;p4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825">
                <a:solidFill>
                  <a:srgbClr val="888888"/>
                </a:solidFill>
                <a:latin typeface="Arial"/>
                <a:ea typeface="Arial"/>
                <a:cs typeface="Arial"/>
                <a:sym typeface="Arial"/>
              </a:defRPr>
            </a:lvl1pPr>
            <a:lvl2pPr marL="0" marR="0" lvl="1" indent="0" algn="r" rtl="0">
              <a:spcBef>
                <a:spcPts val="0"/>
              </a:spcBef>
              <a:buNone/>
              <a:defRPr sz="825">
                <a:solidFill>
                  <a:srgbClr val="888888"/>
                </a:solidFill>
                <a:latin typeface="Arial"/>
                <a:ea typeface="Arial"/>
                <a:cs typeface="Arial"/>
                <a:sym typeface="Arial"/>
              </a:defRPr>
            </a:lvl2pPr>
            <a:lvl3pPr marL="0" marR="0" lvl="2" indent="0" algn="r" rtl="0">
              <a:spcBef>
                <a:spcPts val="0"/>
              </a:spcBef>
              <a:buNone/>
              <a:defRPr sz="825">
                <a:solidFill>
                  <a:srgbClr val="888888"/>
                </a:solidFill>
                <a:latin typeface="Arial"/>
                <a:ea typeface="Arial"/>
                <a:cs typeface="Arial"/>
                <a:sym typeface="Arial"/>
              </a:defRPr>
            </a:lvl3pPr>
            <a:lvl4pPr marL="0" marR="0" lvl="3" indent="0" algn="r" rtl="0">
              <a:spcBef>
                <a:spcPts val="0"/>
              </a:spcBef>
              <a:buNone/>
              <a:defRPr sz="825">
                <a:solidFill>
                  <a:srgbClr val="888888"/>
                </a:solidFill>
                <a:latin typeface="Arial"/>
                <a:ea typeface="Arial"/>
                <a:cs typeface="Arial"/>
                <a:sym typeface="Arial"/>
              </a:defRPr>
            </a:lvl4pPr>
            <a:lvl5pPr marL="0" marR="0" lvl="4" indent="0" algn="r" rtl="0">
              <a:spcBef>
                <a:spcPts val="0"/>
              </a:spcBef>
              <a:buNone/>
              <a:defRPr sz="825">
                <a:solidFill>
                  <a:srgbClr val="888888"/>
                </a:solidFill>
                <a:latin typeface="Arial"/>
                <a:ea typeface="Arial"/>
                <a:cs typeface="Arial"/>
                <a:sym typeface="Arial"/>
              </a:defRPr>
            </a:lvl5pPr>
            <a:lvl6pPr marL="0" marR="0" lvl="5" indent="0" algn="r" rtl="0">
              <a:spcBef>
                <a:spcPts val="0"/>
              </a:spcBef>
              <a:buNone/>
              <a:defRPr sz="825">
                <a:solidFill>
                  <a:srgbClr val="888888"/>
                </a:solidFill>
                <a:latin typeface="Arial"/>
                <a:ea typeface="Arial"/>
                <a:cs typeface="Arial"/>
                <a:sym typeface="Arial"/>
              </a:defRPr>
            </a:lvl6pPr>
            <a:lvl7pPr marL="0" marR="0" lvl="6" indent="0" algn="r" rtl="0">
              <a:spcBef>
                <a:spcPts val="0"/>
              </a:spcBef>
              <a:buNone/>
              <a:defRPr sz="825">
                <a:solidFill>
                  <a:srgbClr val="888888"/>
                </a:solidFill>
                <a:latin typeface="Arial"/>
                <a:ea typeface="Arial"/>
                <a:cs typeface="Arial"/>
                <a:sym typeface="Arial"/>
              </a:defRPr>
            </a:lvl7pPr>
            <a:lvl8pPr marL="0" marR="0" lvl="7" indent="0" algn="r" rtl="0">
              <a:spcBef>
                <a:spcPts val="0"/>
              </a:spcBef>
              <a:buNone/>
              <a:defRPr sz="825">
                <a:solidFill>
                  <a:srgbClr val="888888"/>
                </a:solidFill>
                <a:latin typeface="Arial"/>
                <a:ea typeface="Arial"/>
                <a:cs typeface="Arial"/>
                <a:sym typeface="Arial"/>
              </a:defRPr>
            </a:lvl8pPr>
            <a:lvl9pPr marL="0" marR="0" lvl="8" indent="0" algn="r" rtl="0">
              <a:spcBef>
                <a:spcPts val="0"/>
              </a:spcBef>
              <a:buNone/>
              <a:defRPr sz="825">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
          <p:cNvPicPr preferRelativeResize="0"/>
          <p:nvPr/>
        </p:nvPicPr>
        <p:blipFill rotWithShape="1">
          <a:blip r:embed="rId3">
            <a:alphaModFix/>
          </a:blip>
          <a:srcRect l="17444" t="3691" b="13747"/>
          <a:stretch/>
        </p:blipFill>
        <p:spPr>
          <a:xfrm>
            <a:off x="0" y="0"/>
            <a:ext cx="9144000" cy="5143500"/>
          </a:xfrm>
          <a:prstGeom prst="rect">
            <a:avLst/>
          </a:prstGeom>
          <a:noFill/>
          <a:ln>
            <a:noFill/>
          </a:ln>
        </p:spPr>
      </p:pic>
      <p:sp>
        <p:nvSpPr>
          <p:cNvPr id="119" name="Google Shape;119;p1"/>
          <p:cNvSpPr txBox="1"/>
          <p:nvPr/>
        </p:nvSpPr>
        <p:spPr>
          <a:xfrm>
            <a:off x="658308" y="2075934"/>
            <a:ext cx="7620048" cy="18158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accent1"/>
                </a:solidFill>
                <a:latin typeface="Century Gothic"/>
                <a:ea typeface="Century Gothic"/>
                <a:cs typeface="Century Gothic"/>
                <a:sym typeface="Century Gothic"/>
              </a:rPr>
              <a:t>Dr. Maryamah, </a:t>
            </a:r>
            <a:r>
              <a:rPr lang="en-US" sz="2000" b="1" i="0" u="none" strike="noStrike" cap="none" dirty="0" err="1">
                <a:solidFill>
                  <a:schemeClr val="accent1"/>
                </a:solidFill>
                <a:latin typeface="Century Gothic"/>
                <a:ea typeface="Century Gothic"/>
                <a:cs typeface="Century Gothic"/>
                <a:sym typeface="Century Gothic"/>
              </a:rPr>
              <a:t>S.Kom</a:t>
            </a:r>
            <a:endParaRPr dirty="0"/>
          </a:p>
          <a:p>
            <a:pPr marL="0" marR="0" lvl="0" indent="0" algn="l" rtl="0">
              <a:spcBef>
                <a:spcPts val="0"/>
              </a:spcBef>
              <a:spcAft>
                <a:spcPts val="0"/>
              </a:spcAft>
              <a:buNone/>
            </a:pPr>
            <a:endParaRPr sz="1600" b="1" dirty="0">
              <a:solidFill>
                <a:srgbClr val="002060"/>
              </a:solidFill>
              <a:latin typeface="Century Gothic"/>
              <a:ea typeface="Century Gothic"/>
              <a:cs typeface="Century Gothic"/>
              <a:sym typeface="Century Gothic"/>
            </a:endParaRPr>
          </a:p>
          <a:p>
            <a:pPr marL="0" marR="0" lvl="0" indent="0" algn="l" rtl="0">
              <a:spcBef>
                <a:spcPts val="0"/>
              </a:spcBef>
              <a:spcAft>
                <a:spcPts val="0"/>
              </a:spcAft>
              <a:buNone/>
            </a:pPr>
            <a:r>
              <a:rPr lang="en-US" sz="1600" b="1" dirty="0">
                <a:solidFill>
                  <a:srgbClr val="002060"/>
                </a:solidFill>
                <a:latin typeface="Century Gothic"/>
                <a:ea typeface="Century Gothic"/>
                <a:cs typeface="Century Gothic"/>
                <a:sym typeface="Century Gothic"/>
              </a:rPr>
              <a:t>MK </a:t>
            </a:r>
            <a:r>
              <a:rPr lang="en-US" sz="1600" b="1" dirty="0" err="1">
                <a:solidFill>
                  <a:srgbClr val="002060"/>
                </a:solidFill>
                <a:latin typeface="Century Gothic"/>
                <a:ea typeface="Century Gothic"/>
                <a:cs typeface="Century Gothic"/>
                <a:sym typeface="Century Gothic"/>
              </a:rPr>
              <a:t>Algoritma</a:t>
            </a:r>
            <a:r>
              <a:rPr lang="en-US" sz="1600" b="1" dirty="0">
                <a:solidFill>
                  <a:srgbClr val="002060"/>
                </a:solidFill>
                <a:latin typeface="Century Gothic"/>
                <a:ea typeface="Century Gothic"/>
                <a:cs typeface="Century Gothic"/>
                <a:sym typeface="Century Gothic"/>
              </a:rPr>
              <a:t> </a:t>
            </a:r>
            <a:r>
              <a:rPr lang="en-US" sz="1600" b="1" dirty="0" err="1">
                <a:solidFill>
                  <a:srgbClr val="002060"/>
                </a:solidFill>
                <a:latin typeface="Century Gothic"/>
                <a:ea typeface="Century Gothic"/>
                <a:cs typeface="Century Gothic"/>
                <a:sym typeface="Century Gothic"/>
              </a:rPr>
              <a:t>Pemrograman</a:t>
            </a:r>
            <a:r>
              <a:rPr lang="en-US" sz="1600" b="1" dirty="0">
                <a:solidFill>
                  <a:srgbClr val="002060"/>
                </a:solidFill>
                <a:latin typeface="Century Gothic"/>
                <a:ea typeface="Century Gothic"/>
                <a:cs typeface="Century Gothic"/>
                <a:sym typeface="Century Gothic"/>
              </a:rPr>
              <a:t> 1</a:t>
            </a:r>
            <a:endParaRPr dirty="0"/>
          </a:p>
          <a:p>
            <a:pPr marL="0" marR="0" lvl="0" indent="0" algn="l" rtl="0">
              <a:spcBef>
                <a:spcPts val="0"/>
              </a:spcBef>
              <a:spcAft>
                <a:spcPts val="0"/>
              </a:spcAft>
              <a:buNone/>
            </a:pPr>
            <a:r>
              <a:rPr lang="en-US" sz="1600" b="1" dirty="0">
                <a:solidFill>
                  <a:srgbClr val="002060"/>
                </a:solidFill>
                <a:latin typeface="Century Gothic"/>
                <a:ea typeface="Century Gothic"/>
                <a:cs typeface="Century Gothic"/>
                <a:sym typeface="Century Gothic"/>
              </a:rPr>
              <a:t>Prodi S1 </a:t>
            </a:r>
            <a:r>
              <a:rPr lang="en-US" sz="1600" b="1" dirty="0" err="1">
                <a:solidFill>
                  <a:srgbClr val="002060"/>
                </a:solidFill>
                <a:latin typeface="Century Gothic"/>
                <a:ea typeface="Century Gothic"/>
                <a:cs typeface="Century Gothic"/>
                <a:sym typeface="Century Gothic"/>
              </a:rPr>
              <a:t>Teknologi</a:t>
            </a:r>
            <a:r>
              <a:rPr lang="en-US" sz="1600" b="1" dirty="0">
                <a:solidFill>
                  <a:srgbClr val="002060"/>
                </a:solidFill>
                <a:latin typeface="Century Gothic"/>
                <a:ea typeface="Century Gothic"/>
                <a:cs typeface="Century Gothic"/>
                <a:sym typeface="Century Gothic"/>
              </a:rPr>
              <a:t> Sains Data</a:t>
            </a:r>
            <a:endParaRPr dirty="0"/>
          </a:p>
          <a:p>
            <a:pPr marL="0" marR="0" lvl="0" indent="0" algn="l" rtl="0">
              <a:spcBef>
                <a:spcPts val="0"/>
              </a:spcBef>
              <a:spcAft>
                <a:spcPts val="0"/>
              </a:spcAft>
              <a:buNone/>
            </a:pPr>
            <a:r>
              <a:rPr lang="en-US" sz="1600" b="1" dirty="0" err="1">
                <a:solidFill>
                  <a:srgbClr val="002060"/>
                </a:solidFill>
                <a:latin typeface="Century Gothic"/>
                <a:ea typeface="Century Gothic"/>
                <a:cs typeface="Century Gothic"/>
                <a:sym typeface="Century Gothic"/>
              </a:rPr>
              <a:t>Fakultas</a:t>
            </a:r>
            <a:r>
              <a:rPr lang="en-US" sz="1600" b="1" dirty="0">
                <a:solidFill>
                  <a:srgbClr val="002060"/>
                </a:solidFill>
                <a:latin typeface="Century Gothic"/>
                <a:ea typeface="Century Gothic"/>
                <a:cs typeface="Century Gothic"/>
                <a:sym typeface="Century Gothic"/>
              </a:rPr>
              <a:t> </a:t>
            </a:r>
            <a:r>
              <a:rPr lang="en-US" sz="1600" b="1" dirty="0" err="1">
                <a:solidFill>
                  <a:srgbClr val="002060"/>
                </a:solidFill>
                <a:latin typeface="Century Gothic"/>
                <a:ea typeface="Century Gothic"/>
                <a:cs typeface="Century Gothic"/>
                <a:sym typeface="Century Gothic"/>
              </a:rPr>
              <a:t>Teknologi</a:t>
            </a:r>
            <a:r>
              <a:rPr lang="en-US" sz="1600" b="1" dirty="0">
                <a:solidFill>
                  <a:srgbClr val="002060"/>
                </a:solidFill>
                <a:latin typeface="Century Gothic"/>
                <a:ea typeface="Century Gothic"/>
                <a:cs typeface="Century Gothic"/>
                <a:sym typeface="Century Gothic"/>
              </a:rPr>
              <a:t> </a:t>
            </a:r>
            <a:r>
              <a:rPr lang="en-US" sz="1600" b="1" dirty="0" err="1">
                <a:solidFill>
                  <a:srgbClr val="002060"/>
                </a:solidFill>
                <a:latin typeface="Century Gothic"/>
                <a:ea typeface="Century Gothic"/>
                <a:cs typeface="Century Gothic"/>
                <a:sym typeface="Century Gothic"/>
              </a:rPr>
              <a:t>Maju</a:t>
            </a:r>
            <a:r>
              <a:rPr lang="en-US" sz="1600" b="1" dirty="0">
                <a:solidFill>
                  <a:srgbClr val="002060"/>
                </a:solidFill>
                <a:latin typeface="Century Gothic"/>
                <a:ea typeface="Century Gothic"/>
                <a:cs typeface="Century Gothic"/>
                <a:sym typeface="Century Gothic"/>
              </a:rPr>
              <a:t> dan </a:t>
            </a:r>
            <a:r>
              <a:rPr lang="en-US" sz="1600" b="1" dirty="0" err="1">
                <a:solidFill>
                  <a:srgbClr val="002060"/>
                </a:solidFill>
                <a:latin typeface="Century Gothic"/>
                <a:ea typeface="Century Gothic"/>
                <a:cs typeface="Century Gothic"/>
                <a:sym typeface="Century Gothic"/>
              </a:rPr>
              <a:t>Multidisiplin</a:t>
            </a:r>
            <a:endParaRPr sz="1600" b="1" dirty="0">
              <a:solidFill>
                <a:srgbClr val="002060"/>
              </a:solidFill>
              <a:latin typeface="Century Gothic"/>
              <a:ea typeface="Century Gothic"/>
              <a:cs typeface="Century Gothic"/>
              <a:sym typeface="Century Gothic"/>
            </a:endParaRPr>
          </a:p>
          <a:p>
            <a:pPr marL="0" marR="0" lvl="0" indent="0" algn="l" rtl="0">
              <a:spcBef>
                <a:spcPts val="0"/>
              </a:spcBef>
              <a:spcAft>
                <a:spcPts val="0"/>
              </a:spcAft>
              <a:buNone/>
            </a:pPr>
            <a:r>
              <a:rPr lang="en-US" sz="1600" b="1" dirty="0">
                <a:solidFill>
                  <a:srgbClr val="002060"/>
                </a:solidFill>
                <a:latin typeface="Century Gothic"/>
                <a:ea typeface="Century Gothic"/>
                <a:cs typeface="Century Gothic"/>
                <a:sym typeface="Century Gothic"/>
              </a:rPr>
              <a:t>Universitas </a:t>
            </a:r>
            <a:r>
              <a:rPr lang="en-US" sz="1600" b="1" dirty="0" err="1">
                <a:solidFill>
                  <a:srgbClr val="002060"/>
                </a:solidFill>
                <a:latin typeface="Century Gothic"/>
                <a:ea typeface="Century Gothic"/>
                <a:cs typeface="Century Gothic"/>
                <a:sym typeface="Century Gothic"/>
              </a:rPr>
              <a:t>Airlangga</a:t>
            </a:r>
            <a:endParaRPr sz="1600" b="1" dirty="0">
              <a:solidFill>
                <a:srgbClr val="002060"/>
              </a:solidFill>
              <a:latin typeface="Century Gothic"/>
              <a:ea typeface="Century Gothic"/>
              <a:cs typeface="Century Gothic"/>
              <a:sym typeface="Century Gothic"/>
            </a:endParaRPr>
          </a:p>
          <a:p>
            <a:pPr marL="0" marR="0" lvl="0" indent="0" algn="l" rtl="0">
              <a:spcBef>
                <a:spcPts val="0"/>
              </a:spcBef>
              <a:spcAft>
                <a:spcPts val="0"/>
              </a:spcAft>
              <a:buNone/>
            </a:pPr>
            <a:endParaRPr sz="1200" b="1" i="1" dirty="0">
              <a:solidFill>
                <a:srgbClr val="FFC000"/>
              </a:solidFill>
              <a:latin typeface="Century Gothic"/>
              <a:ea typeface="Century Gothic"/>
              <a:cs typeface="Century Gothic"/>
              <a:sym typeface="Century Gothic"/>
            </a:endParaRPr>
          </a:p>
        </p:txBody>
      </p:sp>
      <p:sp>
        <p:nvSpPr>
          <p:cNvPr id="120" name="Google Shape;120;p1"/>
          <p:cNvSpPr txBox="1"/>
          <p:nvPr/>
        </p:nvSpPr>
        <p:spPr>
          <a:xfrm>
            <a:off x="658308" y="822299"/>
            <a:ext cx="7985961" cy="10618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700" b="1">
                <a:solidFill>
                  <a:schemeClr val="accent1"/>
                </a:solidFill>
                <a:latin typeface="Century Gothic"/>
                <a:ea typeface="Century Gothic"/>
                <a:cs typeface="Century Gothic"/>
                <a:sym typeface="Century Gothic"/>
              </a:rPr>
              <a:t>Pertemuan 11 </a:t>
            </a:r>
            <a:endParaRPr/>
          </a:p>
          <a:p>
            <a:pPr marL="0" marR="0" lvl="0" indent="0" algn="l" rtl="0">
              <a:spcBef>
                <a:spcPts val="0"/>
              </a:spcBef>
              <a:spcAft>
                <a:spcPts val="0"/>
              </a:spcAft>
              <a:buNone/>
            </a:pPr>
            <a:r>
              <a:rPr lang="en-US" sz="3600" b="1">
                <a:solidFill>
                  <a:srgbClr val="002060"/>
                </a:solidFill>
                <a:latin typeface="Century Gothic"/>
                <a:ea typeface="Century Gothic"/>
                <a:cs typeface="Century Gothic"/>
                <a:sym typeface="Century Gothic"/>
              </a:rPr>
              <a:t>STACK, QUEUE, DAN TREE </a:t>
            </a:r>
            <a:endParaRPr sz="3200">
              <a:solidFill>
                <a:srgbClr val="002060"/>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10"/>
          <p:cNvPicPr preferRelativeResize="0"/>
          <p:nvPr/>
        </p:nvPicPr>
        <p:blipFill rotWithShape="1">
          <a:blip r:embed="rId3">
            <a:alphaModFix/>
          </a:blip>
          <a:srcRect/>
          <a:stretch/>
        </p:blipFill>
        <p:spPr>
          <a:xfrm>
            <a:off x="1120575" y="2346732"/>
            <a:ext cx="6899763" cy="2718088"/>
          </a:xfrm>
          <a:prstGeom prst="rect">
            <a:avLst/>
          </a:prstGeom>
          <a:noFill/>
          <a:ln>
            <a:noFill/>
          </a:ln>
        </p:spPr>
      </p:pic>
      <p:sp>
        <p:nvSpPr>
          <p:cNvPr id="227" name="Google Shape;227;p10"/>
          <p:cNvSpPr txBox="1">
            <a:spLocks noGrp="1"/>
          </p:cNvSpPr>
          <p:nvPr>
            <p:ph type="sldNum" idx="4294967295"/>
          </p:nvPr>
        </p:nvSpPr>
        <p:spPr>
          <a:xfrm>
            <a:off x="7086600" y="4767263"/>
            <a:ext cx="2057400" cy="27463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228" name="Google Shape;228;p10"/>
          <p:cNvSpPr txBox="1"/>
          <p:nvPr/>
        </p:nvSpPr>
        <p:spPr>
          <a:xfrm>
            <a:off x="550693" y="126205"/>
            <a:ext cx="79557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0000"/>
                </a:solidFill>
                <a:latin typeface="Arial"/>
                <a:ea typeface="Arial"/>
                <a:cs typeface="Arial"/>
                <a:sym typeface="Arial"/>
              </a:rPr>
              <a:t>Implementasi Stack menggunakan List</a:t>
            </a:r>
            <a:endParaRPr/>
          </a:p>
        </p:txBody>
      </p:sp>
      <p:sp>
        <p:nvSpPr>
          <p:cNvPr id="229" name="Google Shape;229;p10"/>
          <p:cNvSpPr/>
          <p:nvPr/>
        </p:nvSpPr>
        <p:spPr>
          <a:xfrm>
            <a:off x="657275" y="1320836"/>
            <a:ext cx="7871897" cy="415498"/>
          </a:xfrm>
          <a:prstGeom prst="rect">
            <a:avLst/>
          </a:prstGeom>
          <a:noFill/>
          <a:ln>
            <a:noFill/>
          </a:ln>
        </p:spPr>
        <p:txBody>
          <a:bodyPr spcFirstLastPara="1" wrap="square" lIns="91425" tIns="45700" rIns="91425" bIns="45700" anchor="t" anchorCtr="0">
            <a:spAutoFit/>
          </a:bodyPr>
          <a:lstStyle/>
          <a:p>
            <a:pPr marL="342900" marR="0" lvl="0" indent="-209550" algn="l" rtl="0">
              <a:spcBef>
                <a:spcPts val="0"/>
              </a:spcBef>
              <a:spcAft>
                <a:spcPts val="0"/>
              </a:spcAft>
              <a:buClr>
                <a:schemeClr val="dk1"/>
              </a:buClr>
              <a:buSzPts val="2100"/>
              <a:buFont typeface="Arial"/>
              <a:buNone/>
            </a:pPr>
            <a:endParaRPr sz="2100" b="1">
              <a:solidFill>
                <a:srgbClr val="000000"/>
              </a:solidFill>
              <a:latin typeface="Arial"/>
              <a:ea typeface="Arial"/>
              <a:cs typeface="Arial"/>
              <a:sym typeface="Arial"/>
            </a:endParaRPr>
          </a:p>
        </p:txBody>
      </p:sp>
      <p:sp>
        <p:nvSpPr>
          <p:cNvPr id="230" name="Google Shape;230;p10"/>
          <p:cNvSpPr/>
          <p:nvPr/>
        </p:nvSpPr>
        <p:spPr>
          <a:xfrm>
            <a:off x="634509" y="794196"/>
            <a:ext cx="7955712" cy="1631216"/>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2"/>
              </a:buClr>
              <a:buSzPts val="2000"/>
              <a:buFont typeface="Calibri"/>
              <a:buAutoNum type="arabicPeriod" startAt="4"/>
            </a:pPr>
            <a:r>
              <a:rPr lang="en-US" sz="2000" b="1">
                <a:solidFill>
                  <a:schemeClr val="dk2"/>
                </a:solidFill>
                <a:latin typeface="Arial"/>
                <a:ea typeface="Arial"/>
                <a:cs typeface="Arial"/>
                <a:sym typeface="Arial"/>
              </a:rPr>
              <a:t>Fungsi untuk melihat element teratas</a:t>
            </a:r>
            <a:endParaRPr sz="2000" b="1">
              <a:solidFill>
                <a:schemeClr val="dk2"/>
              </a:solidFill>
              <a:latin typeface="Arial"/>
              <a:ea typeface="Arial"/>
              <a:cs typeface="Arial"/>
              <a:sym typeface="Arial"/>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a:p>
            <a:pPr marL="0" marR="0" lvl="0" indent="0" algn="l" rtl="0">
              <a:spcBef>
                <a:spcPts val="0"/>
              </a:spcBef>
              <a:spcAft>
                <a:spcPts val="0"/>
              </a:spcAft>
              <a:buNone/>
            </a:pPr>
            <a:endParaRPr sz="2000" b="1">
              <a:solidFill>
                <a:schemeClr val="dk2"/>
              </a:solidFill>
              <a:latin typeface="Arial"/>
              <a:ea typeface="Arial"/>
              <a:cs typeface="Arial"/>
              <a:sym typeface="Arial"/>
            </a:endParaRPr>
          </a:p>
          <a:p>
            <a:pPr marL="457200" marR="0" lvl="0" indent="-457200" algn="l" rtl="0">
              <a:spcBef>
                <a:spcPts val="0"/>
              </a:spcBef>
              <a:spcAft>
                <a:spcPts val="0"/>
              </a:spcAft>
              <a:buClr>
                <a:schemeClr val="dk2"/>
              </a:buClr>
              <a:buSzPts val="2000"/>
              <a:buFont typeface="Calibri"/>
              <a:buAutoNum type="arabicPeriod" startAt="4"/>
            </a:pPr>
            <a:r>
              <a:rPr lang="en-US" sz="2000" b="1">
                <a:solidFill>
                  <a:schemeClr val="dk2"/>
                </a:solidFill>
                <a:latin typeface="Arial"/>
                <a:ea typeface="Arial"/>
                <a:cs typeface="Arial"/>
                <a:sym typeface="Arial"/>
              </a:rPr>
              <a:t>Fungsi untuk mengeluarkan isi stack</a:t>
            </a:r>
            <a:endParaRPr sz="2000" b="1">
              <a:solidFill>
                <a:schemeClr val="dk2"/>
              </a:solidFill>
              <a:latin typeface="Arial"/>
              <a:ea typeface="Arial"/>
              <a:cs typeface="Arial"/>
              <a:sym typeface="Arial"/>
            </a:endParaRPr>
          </a:p>
        </p:txBody>
      </p:sp>
      <p:pic>
        <p:nvPicPr>
          <p:cNvPr id="231" name="Google Shape;231;p10"/>
          <p:cNvPicPr preferRelativeResize="0"/>
          <p:nvPr/>
        </p:nvPicPr>
        <p:blipFill rotWithShape="1">
          <a:blip r:embed="rId4">
            <a:alphaModFix/>
          </a:blip>
          <a:srcRect r="13811"/>
          <a:stretch/>
        </p:blipFill>
        <p:spPr>
          <a:xfrm>
            <a:off x="1152500" y="1240412"/>
            <a:ext cx="6881446" cy="810752"/>
          </a:xfrm>
          <a:prstGeom prst="rect">
            <a:avLst/>
          </a:prstGeom>
          <a:noFill/>
          <a:ln>
            <a:noFill/>
          </a:ln>
        </p:spPr>
      </p:pic>
      <p:pic>
        <p:nvPicPr>
          <p:cNvPr id="232" name="Google Shape;232;p10"/>
          <p:cNvPicPr preferRelativeResize="0"/>
          <p:nvPr/>
        </p:nvPicPr>
        <p:blipFill rotWithShape="1">
          <a:blip r:embed="rId5">
            <a:alphaModFix/>
          </a:blip>
          <a:srcRect/>
          <a:stretch/>
        </p:blipFill>
        <p:spPr>
          <a:xfrm rot="10800000" flipH="1">
            <a:off x="657275" y="698951"/>
            <a:ext cx="7753480" cy="457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1"/>
          <p:cNvSpPr txBox="1">
            <a:spLocks noGrp="1"/>
          </p:cNvSpPr>
          <p:nvPr>
            <p:ph type="sldNum" idx="4294967295"/>
          </p:nvPr>
        </p:nvSpPr>
        <p:spPr>
          <a:xfrm>
            <a:off x="7086600" y="4767263"/>
            <a:ext cx="2057400" cy="27463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238" name="Google Shape;238;p11"/>
          <p:cNvSpPr txBox="1"/>
          <p:nvPr/>
        </p:nvSpPr>
        <p:spPr>
          <a:xfrm>
            <a:off x="573459" y="332049"/>
            <a:ext cx="79557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0000"/>
                </a:solidFill>
                <a:latin typeface="Arial"/>
                <a:ea typeface="Arial"/>
                <a:cs typeface="Arial"/>
                <a:sym typeface="Arial"/>
              </a:rPr>
              <a:t>Implementasi Stack menggunakan List</a:t>
            </a:r>
            <a:endParaRPr/>
          </a:p>
        </p:txBody>
      </p:sp>
      <p:sp>
        <p:nvSpPr>
          <p:cNvPr id="239" name="Google Shape;239;p11"/>
          <p:cNvSpPr/>
          <p:nvPr/>
        </p:nvSpPr>
        <p:spPr>
          <a:xfrm>
            <a:off x="657275" y="1320836"/>
            <a:ext cx="7871897" cy="415498"/>
          </a:xfrm>
          <a:prstGeom prst="rect">
            <a:avLst/>
          </a:prstGeom>
          <a:noFill/>
          <a:ln>
            <a:noFill/>
          </a:ln>
        </p:spPr>
        <p:txBody>
          <a:bodyPr spcFirstLastPara="1" wrap="square" lIns="91425" tIns="45700" rIns="91425" bIns="45700" anchor="t" anchorCtr="0">
            <a:spAutoFit/>
          </a:bodyPr>
          <a:lstStyle/>
          <a:p>
            <a:pPr marL="342900" marR="0" lvl="0" indent="-209550" algn="l" rtl="0">
              <a:spcBef>
                <a:spcPts val="0"/>
              </a:spcBef>
              <a:spcAft>
                <a:spcPts val="0"/>
              </a:spcAft>
              <a:buClr>
                <a:schemeClr val="dk1"/>
              </a:buClr>
              <a:buSzPts val="2100"/>
              <a:buFont typeface="Arial"/>
              <a:buNone/>
            </a:pPr>
            <a:endParaRPr sz="2100" b="1">
              <a:solidFill>
                <a:srgbClr val="000000"/>
              </a:solidFill>
              <a:latin typeface="Arial"/>
              <a:ea typeface="Arial"/>
              <a:cs typeface="Arial"/>
              <a:sym typeface="Arial"/>
            </a:endParaRPr>
          </a:p>
        </p:txBody>
      </p:sp>
      <p:sp>
        <p:nvSpPr>
          <p:cNvPr id="240" name="Google Shape;240;p11"/>
          <p:cNvSpPr/>
          <p:nvPr/>
        </p:nvSpPr>
        <p:spPr>
          <a:xfrm>
            <a:off x="573460" y="1159301"/>
            <a:ext cx="7955712" cy="2862322"/>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2"/>
              </a:buClr>
              <a:buSzPts val="2000"/>
              <a:buFont typeface="Calibri"/>
              <a:buAutoNum type="arabicPeriod" startAt="6"/>
            </a:pPr>
            <a:r>
              <a:rPr lang="en-US" sz="2000" b="1">
                <a:solidFill>
                  <a:schemeClr val="dk2"/>
                </a:solidFill>
                <a:latin typeface="Arial"/>
                <a:ea typeface="Arial"/>
                <a:cs typeface="Arial"/>
                <a:sym typeface="Arial"/>
              </a:rPr>
              <a:t>Pemanggilan fungsi </a:t>
            </a:r>
            <a:r>
              <a:rPr lang="en-US" sz="2000" b="1" i="1">
                <a:solidFill>
                  <a:schemeClr val="dk2"/>
                </a:solidFill>
                <a:latin typeface="Courier New"/>
                <a:ea typeface="Courier New"/>
                <a:cs typeface="Courier New"/>
                <a:sym typeface="Courier New"/>
              </a:rPr>
              <a:t>pushStack</a:t>
            </a:r>
            <a:r>
              <a:rPr lang="en-US" sz="2000" b="1">
                <a:solidFill>
                  <a:schemeClr val="dk2"/>
                </a:solidFill>
                <a:latin typeface="Courier New"/>
                <a:ea typeface="Courier New"/>
                <a:cs typeface="Courier New"/>
                <a:sym typeface="Courier New"/>
              </a:rPr>
              <a:t>(elemen)</a:t>
            </a:r>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Courier New"/>
              <a:ea typeface="Courier New"/>
              <a:cs typeface="Courier New"/>
              <a:sym typeface="Courier New"/>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Courier New"/>
              <a:ea typeface="Courier New"/>
              <a:cs typeface="Courier New"/>
              <a:sym typeface="Courier New"/>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Courier New"/>
              <a:ea typeface="Courier New"/>
              <a:cs typeface="Courier New"/>
              <a:sym typeface="Courier New"/>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Courier New"/>
              <a:ea typeface="Courier New"/>
              <a:cs typeface="Courier New"/>
              <a:sym typeface="Courier New"/>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Courier New"/>
              <a:ea typeface="Courier New"/>
              <a:cs typeface="Courier New"/>
              <a:sym typeface="Courier New"/>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Courier New"/>
              <a:ea typeface="Courier New"/>
              <a:cs typeface="Courier New"/>
              <a:sym typeface="Courier New"/>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Courier New"/>
              <a:ea typeface="Courier New"/>
              <a:cs typeface="Courier New"/>
              <a:sym typeface="Courier New"/>
            </a:endParaRPr>
          </a:p>
          <a:p>
            <a:pPr marL="457200" marR="0" lvl="0" indent="-457200" algn="l" rtl="0">
              <a:spcBef>
                <a:spcPts val="0"/>
              </a:spcBef>
              <a:spcAft>
                <a:spcPts val="0"/>
              </a:spcAft>
              <a:buClr>
                <a:schemeClr val="dk2"/>
              </a:buClr>
              <a:buSzPts val="2000"/>
              <a:buFont typeface="Calibri"/>
              <a:buAutoNum type="arabicPeriod" startAt="6"/>
            </a:pPr>
            <a:r>
              <a:rPr lang="en-US" sz="2000" b="1">
                <a:solidFill>
                  <a:schemeClr val="dk2"/>
                </a:solidFill>
                <a:latin typeface="Arial"/>
                <a:ea typeface="Arial"/>
                <a:cs typeface="Arial"/>
                <a:sym typeface="Arial"/>
              </a:rPr>
              <a:t>Melihat seluruh isi stack</a:t>
            </a:r>
            <a:endParaRPr/>
          </a:p>
        </p:txBody>
      </p:sp>
      <p:pic>
        <p:nvPicPr>
          <p:cNvPr id="241" name="Google Shape;241;p11"/>
          <p:cNvPicPr preferRelativeResize="0"/>
          <p:nvPr/>
        </p:nvPicPr>
        <p:blipFill rotWithShape="1">
          <a:blip r:embed="rId3">
            <a:alphaModFix/>
          </a:blip>
          <a:srcRect/>
          <a:stretch/>
        </p:blipFill>
        <p:spPr>
          <a:xfrm>
            <a:off x="1152525" y="1587171"/>
            <a:ext cx="5635137" cy="1881394"/>
          </a:xfrm>
          <a:prstGeom prst="rect">
            <a:avLst/>
          </a:prstGeom>
          <a:noFill/>
          <a:ln>
            <a:noFill/>
          </a:ln>
        </p:spPr>
      </p:pic>
      <p:pic>
        <p:nvPicPr>
          <p:cNvPr id="242" name="Google Shape;242;p11"/>
          <p:cNvPicPr preferRelativeResize="0"/>
          <p:nvPr/>
        </p:nvPicPr>
        <p:blipFill rotWithShape="1">
          <a:blip r:embed="rId4">
            <a:alphaModFix/>
          </a:blip>
          <a:srcRect/>
          <a:stretch/>
        </p:blipFill>
        <p:spPr>
          <a:xfrm>
            <a:off x="1152525" y="4108326"/>
            <a:ext cx="3724275" cy="485775"/>
          </a:xfrm>
          <a:prstGeom prst="rect">
            <a:avLst/>
          </a:prstGeom>
          <a:noFill/>
          <a:ln>
            <a:noFill/>
          </a:ln>
        </p:spPr>
      </p:pic>
      <p:pic>
        <p:nvPicPr>
          <p:cNvPr id="243" name="Google Shape;243;p11"/>
          <p:cNvPicPr preferRelativeResize="0"/>
          <p:nvPr/>
        </p:nvPicPr>
        <p:blipFill rotWithShape="1">
          <a:blip r:embed="rId5">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2"/>
          <p:cNvSpPr txBox="1">
            <a:spLocks noGrp="1"/>
          </p:cNvSpPr>
          <p:nvPr>
            <p:ph type="sldNum" idx="4294967295"/>
          </p:nvPr>
        </p:nvSpPr>
        <p:spPr>
          <a:xfrm>
            <a:off x="7086600" y="4767263"/>
            <a:ext cx="2057400" cy="27463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249" name="Google Shape;249;p12"/>
          <p:cNvSpPr txBox="1"/>
          <p:nvPr/>
        </p:nvSpPr>
        <p:spPr>
          <a:xfrm>
            <a:off x="573459" y="332049"/>
            <a:ext cx="79557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0000"/>
                </a:solidFill>
                <a:latin typeface="Arial"/>
                <a:ea typeface="Arial"/>
                <a:cs typeface="Arial"/>
                <a:sym typeface="Arial"/>
              </a:rPr>
              <a:t>Implementasi Stack menggunakan List</a:t>
            </a:r>
            <a:endParaRPr/>
          </a:p>
        </p:txBody>
      </p:sp>
      <p:sp>
        <p:nvSpPr>
          <p:cNvPr id="250" name="Google Shape;250;p12"/>
          <p:cNvSpPr/>
          <p:nvPr/>
        </p:nvSpPr>
        <p:spPr>
          <a:xfrm>
            <a:off x="657275" y="1320836"/>
            <a:ext cx="7871897" cy="415498"/>
          </a:xfrm>
          <a:prstGeom prst="rect">
            <a:avLst/>
          </a:prstGeom>
          <a:noFill/>
          <a:ln>
            <a:noFill/>
          </a:ln>
        </p:spPr>
        <p:txBody>
          <a:bodyPr spcFirstLastPara="1" wrap="square" lIns="91425" tIns="45700" rIns="91425" bIns="45700" anchor="t" anchorCtr="0">
            <a:spAutoFit/>
          </a:bodyPr>
          <a:lstStyle/>
          <a:p>
            <a:pPr marL="342900" marR="0" lvl="0" indent="-209550" algn="l" rtl="0">
              <a:spcBef>
                <a:spcPts val="0"/>
              </a:spcBef>
              <a:spcAft>
                <a:spcPts val="0"/>
              </a:spcAft>
              <a:buClr>
                <a:schemeClr val="dk1"/>
              </a:buClr>
              <a:buSzPts val="2100"/>
              <a:buFont typeface="Arial"/>
              <a:buNone/>
            </a:pPr>
            <a:endParaRPr sz="2100" b="1">
              <a:solidFill>
                <a:srgbClr val="000000"/>
              </a:solidFill>
              <a:latin typeface="Arial"/>
              <a:ea typeface="Arial"/>
              <a:cs typeface="Arial"/>
              <a:sym typeface="Arial"/>
            </a:endParaRPr>
          </a:p>
        </p:txBody>
      </p:sp>
      <p:sp>
        <p:nvSpPr>
          <p:cNvPr id="251" name="Google Shape;251;p12"/>
          <p:cNvSpPr/>
          <p:nvPr/>
        </p:nvSpPr>
        <p:spPr>
          <a:xfrm>
            <a:off x="657275" y="1343237"/>
            <a:ext cx="7955712" cy="3170099"/>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2"/>
              </a:buClr>
              <a:buSzPts val="2000"/>
              <a:buFont typeface="Calibri"/>
              <a:buAutoNum type="arabicPeriod" startAt="8"/>
            </a:pPr>
            <a:r>
              <a:rPr lang="en-US" sz="2000" b="1">
                <a:solidFill>
                  <a:schemeClr val="dk2"/>
                </a:solidFill>
                <a:latin typeface="Arial"/>
                <a:ea typeface="Arial"/>
                <a:cs typeface="Arial"/>
                <a:sym typeface="Arial"/>
              </a:rPr>
              <a:t>Cobalah untuk memasukkan 1 elemen tambahan lagi ke dalam stack</a:t>
            </a:r>
            <a:endParaRPr sz="2000" b="1">
              <a:solidFill>
                <a:schemeClr val="dk2"/>
              </a:solidFill>
              <a:latin typeface="Courier New"/>
              <a:ea typeface="Courier New"/>
              <a:cs typeface="Courier New"/>
              <a:sym typeface="Courier New"/>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Courier New"/>
              <a:ea typeface="Courier New"/>
              <a:cs typeface="Courier New"/>
              <a:sym typeface="Courier New"/>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Courier New"/>
              <a:ea typeface="Courier New"/>
              <a:cs typeface="Courier New"/>
              <a:sym typeface="Courier New"/>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Courier New"/>
              <a:ea typeface="Courier New"/>
              <a:cs typeface="Courier New"/>
              <a:sym typeface="Courier New"/>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Courier New"/>
              <a:ea typeface="Courier New"/>
              <a:cs typeface="Courier New"/>
              <a:sym typeface="Courier New"/>
            </a:endParaRPr>
          </a:p>
          <a:p>
            <a:pPr marL="457200" marR="0" lvl="0" indent="-457200" algn="l" rtl="0">
              <a:spcBef>
                <a:spcPts val="0"/>
              </a:spcBef>
              <a:spcAft>
                <a:spcPts val="0"/>
              </a:spcAft>
              <a:buClr>
                <a:schemeClr val="dk2"/>
              </a:buClr>
              <a:buSzPts val="2000"/>
              <a:buFont typeface="Calibri"/>
              <a:buAutoNum type="arabicPeriod" startAt="8"/>
            </a:pPr>
            <a:r>
              <a:rPr lang="en-US" sz="2000" b="1">
                <a:solidFill>
                  <a:schemeClr val="dk2"/>
                </a:solidFill>
                <a:latin typeface="Arial"/>
                <a:ea typeface="Arial"/>
                <a:cs typeface="Arial"/>
                <a:sym typeface="Arial"/>
              </a:rPr>
              <a:t>Berikutnya, coba keluarkan isi Stack hingga tersisa elemen “bahan mentah” dikeluarkan dari dalam stack. Caranya adalah melakukan pemanggilan fungsi </a:t>
            </a:r>
            <a:r>
              <a:rPr lang="en-US" sz="2000" b="1" i="1">
                <a:solidFill>
                  <a:schemeClr val="dk2"/>
                </a:solidFill>
                <a:latin typeface="Courier New"/>
                <a:ea typeface="Courier New"/>
                <a:cs typeface="Courier New"/>
                <a:sym typeface="Courier New"/>
              </a:rPr>
              <a:t>popStack() </a:t>
            </a:r>
            <a:r>
              <a:rPr lang="en-US" sz="2000" b="1">
                <a:solidFill>
                  <a:schemeClr val="dk2"/>
                </a:solidFill>
                <a:latin typeface="Arial"/>
                <a:ea typeface="Arial"/>
                <a:cs typeface="Arial"/>
                <a:sym typeface="Arial"/>
              </a:rPr>
              <a:t>beberapa kali.</a:t>
            </a:r>
            <a:endParaRPr/>
          </a:p>
        </p:txBody>
      </p:sp>
      <p:pic>
        <p:nvPicPr>
          <p:cNvPr id="252" name="Google Shape;252;p12"/>
          <p:cNvPicPr preferRelativeResize="0"/>
          <p:nvPr/>
        </p:nvPicPr>
        <p:blipFill rotWithShape="1">
          <a:blip r:embed="rId3">
            <a:alphaModFix/>
          </a:blip>
          <a:srcRect/>
          <a:stretch/>
        </p:blipFill>
        <p:spPr>
          <a:xfrm>
            <a:off x="1189373" y="2081805"/>
            <a:ext cx="6481980" cy="533400"/>
          </a:xfrm>
          <a:prstGeom prst="rect">
            <a:avLst/>
          </a:prstGeom>
          <a:noFill/>
          <a:ln>
            <a:noFill/>
          </a:ln>
        </p:spPr>
      </p:pic>
      <p:pic>
        <p:nvPicPr>
          <p:cNvPr id="253" name="Google Shape;253;p12"/>
          <p:cNvPicPr preferRelativeResize="0"/>
          <p:nvPr/>
        </p:nvPicPr>
        <p:blipFill rotWithShape="1">
          <a:blip r:embed="rId4">
            <a:alphaModFix/>
          </a:blip>
          <a:srcRect/>
          <a:stretch/>
        </p:blipFill>
        <p:spPr>
          <a:xfrm>
            <a:off x="1189373" y="2626448"/>
            <a:ext cx="6505575" cy="485775"/>
          </a:xfrm>
          <a:prstGeom prst="rect">
            <a:avLst/>
          </a:prstGeom>
          <a:noFill/>
          <a:ln>
            <a:noFill/>
          </a:ln>
        </p:spPr>
      </p:pic>
      <p:pic>
        <p:nvPicPr>
          <p:cNvPr id="254" name="Google Shape;254;p12"/>
          <p:cNvPicPr preferRelativeResize="0"/>
          <p:nvPr/>
        </p:nvPicPr>
        <p:blipFill rotWithShape="1">
          <a:blip r:embed="rId5">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58"/>
        <p:cNvGrpSpPr/>
        <p:nvPr/>
      </p:nvGrpSpPr>
      <p:grpSpPr>
        <a:xfrm>
          <a:off x="0" y="0"/>
          <a:ext cx="0" cy="0"/>
          <a:chOff x="0" y="0"/>
          <a:chExt cx="0" cy="0"/>
        </a:xfrm>
      </p:grpSpPr>
      <p:sp>
        <p:nvSpPr>
          <p:cNvPr id="259" name="Google Shape;259;p13"/>
          <p:cNvSpPr txBox="1"/>
          <p:nvPr/>
        </p:nvSpPr>
        <p:spPr>
          <a:xfrm>
            <a:off x="1700824" y="2499396"/>
            <a:ext cx="5634927" cy="461665"/>
          </a:xfrm>
          <a:prstGeom prst="rect">
            <a:avLst/>
          </a:prstGeom>
          <a:solidFill>
            <a:schemeClr val="lt1">
              <a:alpha val="46666"/>
            </a:schemeClr>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2400" b="1">
              <a:solidFill>
                <a:srgbClr val="000000"/>
              </a:solidFill>
              <a:latin typeface="Century Gothic"/>
              <a:ea typeface="Century Gothic"/>
              <a:cs typeface="Century Gothic"/>
              <a:sym typeface="Century Gothic"/>
            </a:endParaRPr>
          </a:p>
        </p:txBody>
      </p:sp>
      <p:sp>
        <p:nvSpPr>
          <p:cNvPr id="260" name="Google Shape;260;p13"/>
          <p:cNvSpPr txBox="1"/>
          <p:nvPr/>
        </p:nvSpPr>
        <p:spPr>
          <a:xfrm>
            <a:off x="1700823" y="2145453"/>
            <a:ext cx="5634928" cy="707886"/>
          </a:xfrm>
          <a:prstGeom prst="rect">
            <a:avLst/>
          </a:prstGeom>
          <a:solidFill>
            <a:srgbClr val="000000">
              <a:alpha val="81960"/>
            </a:srgbClr>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000" b="1">
                <a:solidFill>
                  <a:schemeClr val="lt1"/>
                </a:solidFill>
                <a:latin typeface="Century Gothic"/>
                <a:ea typeface="Century Gothic"/>
                <a:cs typeface="Century Gothic"/>
                <a:sym typeface="Century Gothic"/>
              </a:rPr>
              <a:t>Queue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4"/>
          <p:cNvSpPr txBox="1">
            <a:spLocks noGrp="1"/>
          </p:cNvSpPr>
          <p:nvPr>
            <p:ph type="sldNum" idx="4294967295"/>
          </p:nvPr>
        </p:nvSpPr>
        <p:spPr>
          <a:xfrm>
            <a:off x="7086600" y="4767263"/>
            <a:ext cx="2057400" cy="27463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266" name="Google Shape;266;p14"/>
          <p:cNvSpPr txBox="1"/>
          <p:nvPr/>
        </p:nvSpPr>
        <p:spPr>
          <a:xfrm>
            <a:off x="573460" y="332049"/>
            <a:ext cx="452599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0000"/>
                </a:solidFill>
                <a:latin typeface="Arial"/>
                <a:ea typeface="Arial"/>
                <a:cs typeface="Arial"/>
                <a:sym typeface="Arial"/>
              </a:rPr>
              <a:t>Konsep Dasar Queue</a:t>
            </a:r>
            <a:endParaRPr/>
          </a:p>
        </p:txBody>
      </p:sp>
      <p:sp>
        <p:nvSpPr>
          <p:cNvPr id="267" name="Google Shape;267;p14"/>
          <p:cNvSpPr/>
          <p:nvPr/>
        </p:nvSpPr>
        <p:spPr>
          <a:xfrm>
            <a:off x="657275" y="1320836"/>
            <a:ext cx="7871897" cy="415498"/>
          </a:xfrm>
          <a:prstGeom prst="rect">
            <a:avLst/>
          </a:prstGeom>
          <a:noFill/>
          <a:ln>
            <a:noFill/>
          </a:ln>
        </p:spPr>
        <p:txBody>
          <a:bodyPr spcFirstLastPara="1" wrap="square" lIns="91425" tIns="45700" rIns="91425" bIns="45700" anchor="t" anchorCtr="0">
            <a:spAutoFit/>
          </a:bodyPr>
          <a:lstStyle/>
          <a:p>
            <a:pPr marL="342900" marR="0" lvl="0" indent="-209550" algn="l" rtl="0">
              <a:spcBef>
                <a:spcPts val="0"/>
              </a:spcBef>
              <a:spcAft>
                <a:spcPts val="0"/>
              </a:spcAft>
              <a:buClr>
                <a:schemeClr val="dk1"/>
              </a:buClr>
              <a:buSzPts val="2100"/>
              <a:buFont typeface="Arial"/>
              <a:buNone/>
            </a:pPr>
            <a:endParaRPr sz="2100" b="1">
              <a:solidFill>
                <a:srgbClr val="000000"/>
              </a:solidFill>
              <a:latin typeface="Arial"/>
              <a:ea typeface="Arial"/>
              <a:cs typeface="Arial"/>
              <a:sym typeface="Arial"/>
            </a:endParaRPr>
          </a:p>
        </p:txBody>
      </p:sp>
      <p:sp>
        <p:nvSpPr>
          <p:cNvPr id="268" name="Google Shape;268;p14"/>
          <p:cNvSpPr/>
          <p:nvPr/>
        </p:nvSpPr>
        <p:spPr>
          <a:xfrm>
            <a:off x="432866" y="1329099"/>
            <a:ext cx="4385402" cy="347787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2"/>
              </a:buClr>
              <a:buSzPts val="2000"/>
              <a:buFont typeface="Arial"/>
              <a:buChar char="•"/>
            </a:pPr>
            <a:r>
              <a:rPr lang="en-US" sz="2000" b="1">
                <a:solidFill>
                  <a:schemeClr val="dk2"/>
                </a:solidFill>
                <a:latin typeface="Arial"/>
                <a:ea typeface="Arial"/>
                <a:cs typeface="Arial"/>
                <a:sym typeface="Arial"/>
              </a:rPr>
              <a:t>Queue </a:t>
            </a:r>
            <a:r>
              <a:rPr lang="en-US" sz="2000">
                <a:solidFill>
                  <a:schemeClr val="dk2"/>
                </a:solidFill>
                <a:latin typeface="Arial"/>
                <a:ea typeface="Arial"/>
                <a:cs typeface="Arial"/>
                <a:sym typeface="Arial"/>
              </a:rPr>
              <a:t>adalah sebuah struktur data abstrak yang berarti “</a:t>
            </a:r>
            <a:r>
              <a:rPr lang="en-US" sz="2000" b="1">
                <a:solidFill>
                  <a:schemeClr val="dk2"/>
                </a:solidFill>
                <a:latin typeface="Arial"/>
                <a:ea typeface="Arial"/>
                <a:cs typeface="Arial"/>
                <a:sym typeface="Arial"/>
              </a:rPr>
              <a:t>antrian</a:t>
            </a:r>
            <a:r>
              <a:rPr lang="en-US" sz="2000">
                <a:solidFill>
                  <a:schemeClr val="dk2"/>
                </a:solidFill>
                <a:latin typeface="Arial"/>
                <a:ea typeface="Arial"/>
                <a:cs typeface="Arial"/>
                <a:sym typeface="Arial"/>
              </a:rPr>
              <a:t>”. </a:t>
            </a:r>
            <a:endParaRPr/>
          </a:p>
          <a:p>
            <a:pPr marL="285750" marR="0" lvl="0" indent="-285750" algn="l" rtl="0">
              <a:spcBef>
                <a:spcPts val="0"/>
              </a:spcBef>
              <a:spcAft>
                <a:spcPts val="0"/>
              </a:spcAft>
              <a:buClr>
                <a:schemeClr val="dk2"/>
              </a:buClr>
              <a:buSzPts val="2000"/>
              <a:buFont typeface="Arial"/>
              <a:buChar char="•"/>
            </a:pPr>
            <a:r>
              <a:rPr lang="en-US" sz="2000">
                <a:solidFill>
                  <a:schemeClr val="dk2"/>
                </a:solidFill>
                <a:latin typeface="Arial"/>
                <a:ea typeface="Arial"/>
                <a:cs typeface="Arial"/>
                <a:sym typeface="Arial"/>
              </a:rPr>
              <a:t>Bertolak belakang dengan konsep stack atau “tumpukan”, queue atau antrian menerapkan konsep </a:t>
            </a:r>
            <a:r>
              <a:rPr lang="en-US" sz="2000" b="1" i="1">
                <a:solidFill>
                  <a:schemeClr val="dk2"/>
                </a:solidFill>
                <a:latin typeface="Arial"/>
                <a:ea typeface="Arial"/>
                <a:cs typeface="Arial"/>
                <a:sym typeface="Arial"/>
              </a:rPr>
              <a:t>first in first out (FIFO)</a:t>
            </a:r>
            <a:r>
              <a:rPr lang="en-US" sz="2000">
                <a:solidFill>
                  <a:schemeClr val="dk2"/>
                </a:solidFill>
                <a:latin typeface="Arial"/>
                <a:ea typeface="Arial"/>
                <a:cs typeface="Arial"/>
                <a:sym typeface="Arial"/>
              </a:rPr>
              <a:t> dimana elemen yang masuk pertama ke dalam sebuah sistem antrian pasti akan keluar dari sistem tersebut terlebih dahulu.</a:t>
            </a:r>
            <a:endParaRPr/>
          </a:p>
        </p:txBody>
      </p:sp>
      <p:pic>
        <p:nvPicPr>
          <p:cNvPr id="269" name="Google Shape;269;p14"/>
          <p:cNvPicPr preferRelativeResize="0"/>
          <p:nvPr/>
        </p:nvPicPr>
        <p:blipFill rotWithShape="1">
          <a:blip r:embed="rId3">
            <a:alphaModFix/>
          </a:blip>
          <a:srcRect/>
          <a:stretch/>
        </p:blipFill>
        <p:spPr>
          <a:xfrm>
            <a:off x="5042677" y="1736334"/>
            <a:ext cx="3693329" cy="2454624"/>
          </a:xfrm>
          <a:prstGeom prst="rect">
            <a:avLst/>
          </a:prstGeom>
          <a:noFill/>
          <a:ln>
            <a:noFill/>
          </a:ln>
        </p:spPr>
      </p:pic>
      <p:pic>
        <p:nvPicPr>
          <p:cNvPr id="270" name="Google Shape;270;p14"/>
          <p:cNvPicPr preferRelativeResize="0"/>
          <p:nvPr/>
        </p:nvPicPr>
        <p:blipFill rotWithShape="1">
          <a:blip r:embed="rId4">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5"/>
          <p:cNvSpPr txBox="1">
            <a:spLocks noGrp="1"/>
          </p:cNvSpPr>
          <p:nvPr>
            <p:ph type="sldNum" idx="4294967295"/>
          </p:nvPr>
        </p:nvSpPr>
        <p:spPr>
          <a:xfrm>
            <a:off x="7086600" y="4767263"/>
            <a:ext cx="2057400" cy="27463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76" name="Google Shape;276;p15"/>
          <p:cNvSpPr txBox="1"/>
          <p:nvPr/>
        </p:nvSpPr>
        <p:spPr>
          <a:xfrm>
            <a:off x="573460" y="332049"/>
            <a:ext cx="452599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0000"/>
                </a:solidFill>
                <a:latin typeface="Arial"/>
                <a:ea typeface="Arial"/>
                <a:cs typeface="Arial"/>
                <a:sym typeface="Arial"/>
              </a:rPr>
              <a:t>Operasi Queue</a:t>
            </a:r>
            <a:endParaRPr/>
          </a:p>
        </p:txBody>
      </p:sp>
      <p:sp>
        <p:nvSpPr>
          <p:cNvPr id="277" name="Google Shape;277;p15"/>
          <p:cNvSpPr/>
          <p:nvPr/>
        </p:nvSpPr>
        <p:spPr>
          <a:xfrm>
            <a:off x="657275" y="1320836"/>
            <a:ext cx="7871897" cy="415498"/>
          </a:xfrm>
          <a:prstGeom prst="rect">
            <a:avLst/>
          </a:prstGeom>
          <a:noFill/>
          <a:ln>
            <a:noFill/>
          </a:ln>
        </p:spPr>
        <p:txBody>
          <a:bodyPr spcFirstLastPara="1" wrap="square" lIns="91425" tIns="45700" rIns="91425" bIns="45700" anchor="t" anchorCtr="0">
            <a:spAutoFit/>
          </a:bodyPr>
          <a:lstStyle/>
          <a:p>
            <a:pPr marL="342900" marR="0" lvl="0" indent="-209550" algn="l" rtl="0">
              <a:spcBef>
                <a:spcPts val="0"/>
              </a:spcBef>
              <a:spcAft>
                <a:spcPts val="0"/>
              </a:spcAft>
              <a:buClr>
                <a:schemeClr val="dk1"/>
              </a:buClr>
              <a:buSzPts val="2100"/>
              <a:buFont typeface="Arial"/>
              <a:buNone/>
            </a:pPr>
            <a:endParaRPr sz="2100" b="1">
              <a:solidFill>
                <a:srgbClr val="000000"/>
              </a:solidFill>
              <a:latin typeface="Arial"/>
              <a:ea typeface="Arial"/>
              <a:cs typeface="Arial"/>
              <a:sym typeface="Arial"/>
            </a:endParaRPr>
          </a:p>
        </p:txBody>
      </p:sp>
      <p:sp>
        <p:nvSpPr>
          <p:cNvPr id="278" name="Google Shape;278;p15"/>
          <p:cNvSpPr/>
          <p:nvPr/>
        </p:nvSpPr>
        <p:spPr>
          <a:xfrm>
            <a:off x="573460" y="1292115"/>
            <a:ext cx="7738202" cy="3170099"/>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2"/>
              </a:buClr>
              <a:buSzPts val="2000"/>
              <a:buFont typeface="Calibri"/>
              <a:buAutoNum type="arabicPeriod"/>
            </a:pPr>
            <a:r>
              <a:rPr lang="en-US" sz="2000" b="1">
                <a:solidFill>
                  <a:schemeClr val="dk2"/>
                </a:solidFill>
                <a:latin typeface="Arial"/>
                <a:ea typeface="Arial"/>
                <a:cs typeface="Arial"/>
                <a:sym typeface="Arial"/>
              </a:rPr>
              <a:t>Fungsi</a:t>
            </a:r>
            <a:r>
              <a:rPr lang="en-US" sz="2000">
                <a:solidFill>
                  <a:schemeClr val="dk2"/>
                </a:solidFill>
                <a:latin typeface="Arial"/>
                <a:ea typeface="Arial"/>
                <a:cs typeface="Arial"/>
                <a:sym typeface="Arial"/>
              </a:rPr>
              <a:t> </a:t>
            </a:r>
            <a:r>
              <a:rPr lang="en-US" sz="2000" b="1">
                <a:solidFill>
                  <a:schemeClr val="dk2"/>
                </a:solidFill>
                <a:latin typeface="Arial"/>
                <a:ea typeface="Arial"/>
                <a:cs typeface="Arial"/>
                <a:sym typeface="Arial"/>
              </a:rPr>
              <a:t>enqueue() </a:t>
            </a:r>
            <a:r>
              <a:rPr lang="en-US" sz="2000">
                <a:solidFill>
                  <a:schemeClr val="dk2"/>
                </a:solidFill>
                <a:latin typeface="Arial"/>
                <a:ea typeface="Arial"/>
                <a:cs typeface="Arial"/>
                <a:sym typeface="Arial"/>
              </a:rPr>
              <a:t>berisi perintah untuk memasukkan elemen pada sistem antrian. </a:t>
            </a:r>
            <a:endParaRPr/>
          </a:p>
          <a:p>
            <a:pPr marL="457200" marR="0" lvl="0" indent="-457200" algn="l" rtl="0">
              <a:spcBef>
                <a:spcPts val="0"/>
              </a:spcBef>
              <a:spcAft>
                <a:spcPts val="0"/>
              </a:spcAft>
              <a:buClr>
                <a:schemeClr val="dk2"/>
              </a:buClr>
              <a:buSzPts val="2000"/>
              <a:buFont typeface="Calibri"/>
              <a:buAutoNum type="arabicPeriod"/>
            </a:pPr>
            <a:r>
              <a:rPr lang="en-US" sz="2000" b="1">
                <a:solidFill>
                  <a:schemeClr val="dk2"/>
                </a:solidFill>
                <a:latin typeface="Arial"/>
                <a:ea typeface="Arial"/>
                <a:cs typeface="Arial"/>
                <a:sym typeface="Arial"/>
              </a:rPr>
              <a:t>Fungsi dequeue() </a:t>
            </a:r>
            <a:r>
              <a:rPr lang="en-US" sz="2000">
                <a:solidFill>
                  <a:schemeClr val="dk2"/>
                </a:solidFill>
                <a:latin typeface="Arial"/>
                <a:ea typeface="Arial"/>
                <a:cs typeface="Arial"/>
                <a:sym typeface="Arial"/>
              </a:rPr>
              <a:t>berisi perintah untuk mengeluarkan elemen dari sistem antrian. </a:t>
            </a:r>
            <a:endParaRPr/>
          </a:p>
          <a:p>
            <a:pPr marL="0" marR="0" lvl="0" indent="0" algn="l" rtl="0">
              <a:spcBef>
                <a:spcPts val="0"/>
              </a:spcBef>
              <a:spcAft>
                <a:spcPts val="0"/>
              </a:spcAft>
              <a:buNone/>
            </a:pPr>
            <a:endParaRPr sz="2000">
              <a:solidFill>
                <a:schemeClr val="dk2"/>
              </a:solidFill>
              <a:latin typeface="Arial"/>
              <a:ea typeface="Arial"/>
              <a:cs typeface="Arial"/>
              <a:sym typeface="Arial"/>
            </a:endParaRPr>
          </a:p>
          <a:p>
            <a:pPr marL="0" marR="0" lvl="0" indent="0" algn="l" rtl="0">
              <a:spcBef>
                <a:spcPts val="0"/>
              </a:spcBef>
              <a:spcAft>
                <a:spcPts val="0"/>
              </a:spcAft>
              <a:buNone/>
            </a:pPr>
            <a:r>
              <a:rPr lang="en-US" sz="2000">
                <a:solidFill>
                  <a:schemeClr val="dk2"/>
                </a:solidFill>
                <a:latin typeface="Arial"/>
                <a:ea typeface="Arial"/>
                <a:cs typeface="Arial"/>
                <a:sym typeface="Arial"/>
              </a:rPr>
              <a:t>Sesuai konsep antrian, fungsi </a:t>
            </a:r>
            <a:r>
              <a:rPr lang="en-US" sz="2000" b="1" i="1">
                <a:solidFill>
                  <a:schemeClr val="dk2"/>
                </a:solidFill>
                <a:latin typeface="Arial"/>
                <a:ea typeface="Arial"/>
                <a:cs typeface="Arial"/>
                <a:sym typeface="Arial"/>
              </a:rPr>
              <a:t>enqueue() </a:t>
            </a:r>
            <a:r>
              <a:rPr lang="en-US" sz="2000">
                <a:solidFill>
                  <a:schemeClr val="dk2"/>
                </a:solidFill>
                <a:latin typeface="Arial"/>
                <a:ea typeface="Arial"/>
                <a:cs typeface="Arial"/>
                <a:sym typeface="Arial"/>
              </a:rPr>
              <a:t>hanya dapat memasukkan elemen ke urutan antrian terakhir atau paling belakang dan fungsi </a:t>
            </a:r>
            <a:r>
              <a:rPr lang="en-US" sz="2000" b="1" i="1">
                <a:solidFill>
                  <a:schemeClr val="dk2"/>
                </a:solidFill>
                <a:latin typeface="Arial"/>
                <a:ea typeface="Arial"/>
                <a:cs typeface="Arial"/>
                <a:sym typeface="Arial"/>
              </a:rPr>
              <a:t>dequeue()</a:t>
            </a:r>
            <a:r>
              <a:rPr lang="en-US" sz="2000">
                <a:solidFill>
                  <a:schemeClr val="dk2"/>
                </a:solidFill>
                <a:latin typeface="Arial"/>
                <a:ea typeface="Arial"/>
                <a:cs typeface="Arial"/>
                <a:sym typeface="Arial"/>
              </a:rPr>
              <a:t> hanya dapat mengeluarkan elemen pada posisi antrian paling pertama atau paling depan.</a:t>
            </a:r>
            <a:endParaRPr/>
          </a:p>
          <a:p>
            <a:pPr marL="457200" marR="0" lvl="0" indent="-330200" algn="l" rtl="0">
              <a:spcBef>
                <a:spcPts val="0"/>
              </a:spcBef>
              <a:spcAft>
                <a:spcPts val="0"/>
              </a:spcAft>
              <a:buClr>
                <a:schemeClr val="dk1"/>
              </a:buClr>
              <a:buSzPts val="2000"/>
              <a:buFont typeface="Calibri"/>
              <a:buNone/>
            </a:pPr>
            <a:endParaRPr sz="2000" b="1" i="1">
              <a:solidFill>
                <a:schemeClr val="dk2"/>
              </a:solidFill>
              <a:latin typeface="Arial"/>
              <a:ea typeface="Arial"/>
              <a:cs typeface="Arial"/>
              <a:sym typeface="Arial"/>
            </a:endParaRPr>
          </a:p>
        </p:txBody>
      </p:sp>
      <p:pic>
        <p:nvPicPr>
          <p:cNvPr id="279" name="Google Shape;279;p15"/>
          <p:cNvPicPr preferRelativeResize="0"/>
          <p:nvPr/>
        </p:nvPicPr>
        <p:blipFill rotWithShape="1">
          <a:blip r:embed="rId3">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6"/>
          <p:cNvSpPr txBox="1">
            <a:spLocks noGrp="1"/>
          </p:cNvSpPr>
          <p:nvPr>
            <p:ph type="sldNum" idx="4294967295"/>
          </p:nvPr>
        </p:nvSpPr>
        <p:spPr>
          <a:xfrm>
            <a:off x="7086600" y="4767263"/>
            <a:ext cx="2057400" cy="27463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85" name="Google Shape;285;p16"/>
          <p:cNvSpPr txBox="1"/>
          <p:nvPr/>
        </p:nvSpPr>
        <p:spPr>
          <a:xfrm>
            <a:off x="573460" y="332049"/>
            <a:ext cx="452599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0000"/>
                </a:solidFill>
                <a:latin typeface="Arial"/>
                <a:ea typeface="Arial"/>
                <a:cs typeface="Arial"/>
                <a:sym typeface="Arial"/>
              </a:rPr>
              <a:t>Operasi Queue</a:t>
            </a:r>
            <a:endParaRPr/>
          </a:p>
        </p:txBody>
      </p:sp>
      <p:pic>
        <p:nvPicPr>
          <p:cNvPr id="286" name="Google Shape;286;p16"/>
          <p:cNvPicPr preferRelativeResize="0"/>
          <p:nvPr/>
        </p:nvPicPr>
        <p:blipFill rotWithShape="1">
          <a:blip r:embed="rId3">
            <a:alphaModFix/>
          </a:blip>
          <a:srcRect/>
          <a:stretch/>
        </p:blipFill>
        <p:spPr>
          <a:xfrm>
            <a:off x="239203" y="1562832"/>
            <a:ext cx="4428542" cy="3026848"/>
          </a:xfrm>
          <a:prstGeom prst="rect">
            <a:avLst/>
          </a:prstGeom>
          <a:noFill/>
          <a:ln>
            <a:noFill/>
          </a:ln>
        </p:spPr>
      </p:pic>
      <p:pic>
        <p:nvPicPr>
          <p:cNvPr id="287" name="Google Shape;287;p16"/>
          <p:cNvPicPr preferRelativeResize="0"/>
          <p:nvPr/>
        </p:nvPicPr>
        <p:blipFill rotWithShape="1">
          <a:blip r:embed="rId4">
            <a:alphaModFix/>
          </a:blip>
          <a:srcRect/>
          <a:stretch/>
        </p:blipFill>
        <p:spPr>
          <a:xfrm>
            <a:off x="4682911" y="1562832"/>
            <a:ext cx="4164455" cy="3199520"/>
          </a:xfrm>
          <a:prstGeom prst="rect">
            <a:avLst/>
          </a:prstGeom>
          <a:noFill/>
          <a:ln>
            <a:noFill/>
          </a:ln>
        </p:spPr>
      </p:pic>
      <p:pic>
        <p:nvPicPr>
          <p:cNvPr id="288" name="Google Shape;288;p16"/>
          <p:cNvPicPr preferRelativeResize="0"/>
          <p:nvPr/>
        </p:nvPicPr>
        <p:blipFill rotWithShape="1">
          <a:blip r:embed="rId5">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7"/>
          <p:cNvSpPr txBox="1">
            <a:spLocks noGrp="1"/>
          </p:cNvSpPr>
          <p:nvPr>
            <p:ph type="sldNum" idx="4294967295"/>
          </p:nvPr>
        </p:nvSpPr>
        <p:spPr>
          <a:xfrm>
            <a:off x="7086600" y="4767263"/>
            <a:ext cx="2057400" cy="27463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94" name="Google Shape;294;p17"/>
          <p:cNvSpPr txBox="1"/>
          <p:nvPr/>
        </p:nvSpPr>
        <p:spPr>
          <a:xfrm>
            <a:off x="573459" y="332049"/>
            <a:ext cx="79557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0000"/>
                </a:solidFill>
                <a:latin typeface="Arial"/>
                <a:ea typeface="Arial"/>
                <a:cs typeface="Arial"/>
                <a:sym typeface="Arial"/>
              </a:rPr>
              <a:t>Implementasi Queue menggunakan List</a:t>
            </a:r>
            <a:endParaRPr/>
          </a:p>
        </p:txBody>
      </p:sp>
      <p:sp>
        <p:nvSpPr>
          <p:cNvPr id="295" name="Google Shape;295;p17"/>
          <p:cNvSpPr/>
          <p:nvPr/>
        </p:nvSpPr>
        <p:spPr>
          <a:xfrm>
            <a:off x="657275" y="1320836"/>
            <a:ext cx="7871897" cy="415498"/>
          </a:xfrm>
          <a:prstGeom prst="rect">
            <a:avLst/>
          </a:prstGeom>
          <a:noFill/>
          <a:ln>
            <a:noFill/>
          </a:ln>
        </p:spPr>
        <p:txBody>
          <a:bodyPr spcFirstLastPara="1" wrap="square" lIns="91425" tIns="45700" rIns="91425" bIns="45700" anchor="t" anchorCtr="0">
            <a:spAutoFit/>
          </a:bodyPr>
          <a:lstStyle/>
          <a:p>
            <a:pPr marL="342900" marR="0" lvl="0" indent="-209550" algn="l" rtl="0">
              <a:spcBef>
                <a:spcPts val="0"/>
              </a:spcBef>
              <a:spcAft>
                <a:spcPts val="0"/>
              </a:spcAft>
              <a:buClr>
                <a:schemeClr val="dk1"/>
              </a:buClr>
              <a:buSzPts val="2100"/>
              <a:buFont typeface="Arial"/>
              <a:buNone/>
            </a:pPr>
            <a:endParaRPr sz="2100" b="1">
              <a:solidFill>
                <a:srgbClr val="000000"/>
              </a:solidFill>
              <a:latin typeface="Arial"/>
              <a:ea typeface="Arial"/>
              <a:cs typeface="Arial"/>
              <a:sym typeface="Arial"/>
            </a:endParaRPr>
          </a:p>
        </p:txBody>
      </p:sp>
      <p:sp>
        <p:nvSpPr>
          <p:cNvPr id="296" name="Google Shape;296;p17"/>
          <p:cNvSpPr/>
          <p:nvPr/>
        </p:nvSpPr>
        <p:spPr>
          <a:xfrm>
            <a:off x="573460" y="1387250"/>
            <a:ext cx="7955712" cy="2862322"/>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2"/>
              </a:buClr>
              <a:buSzPts val="2000"/>
              <a:buFont typeface="Calibri"/>
              <a:buAutoNum type="arabicPeriod"/>
            </a:pPr>
            <a:r>
              <a:rPr lang="en-US" sz="2000" b="1">
                <a:solidFill>
                  <a:schemeClr val="dk2"/>
                </a:solidFill>
                <a:latin typeface="Arial"/>
                <a:ea typeface="Arial"/>
                <a:cs typeface="Arial"/>
                <a:sym typeface="Arial"/>
              </a:rPr>
              <a:t>Buat sebuah list kosong dan tentukan kapasitas maksimal antrian</a:t>
            </a:r>
            <a:endParaRPr sz="2000" b="1">
              <a:solidFill>
                <a:schemeClr val="dk2"/>
              </a:solidFill>
              <a:latin typeface="Arial"/>
              <a:ea typeface="Arial"/>
              <a:cs typeface="Arial"/>
              <a:sym typeface="Arial"/>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a:p>
            <a:pPr marL="457200" marR="0" lvl="0" indent="-457200" algn="l" rtl="0">
              <a:spcBef>
                <a:spcPts val="0"/>
              </a:spcBef>
              <a:spcAft>
                <a:spcPts val="0"/>
              </a:spcAft>
              <a:buClr>
                <a:schemeClr val="dk2"/>
              </a:buClr>
              <a:buSzPts val="2000"/>
              <a:buFont typeface="Calibri"/>
              <a:buAutoNum type="arabicPeriod"/>
            </a:pPr>
            <a:r>
              <a:rPr lang="en-US" sz="2000" b="1">
                <a:solidFill>
                  <a:schemeClr val="dk2"/>
                </a:solidFill>
                <a:latin typeface="Arial"/>
                <a:ea typeface="Arial"/>
                <a:cs typeface="Arial"/>
                <a:sym typeface="Arial"/>
              </a:rPr>
              <a:t>Untuk mengisi dan mengeluarkan elemen dari antrian, buat terlebih dahulu fungsi yang terkait. Jangan lupa bahwa dalam antrian terdapat batasan maksimal!</a:t>
            </a:r>
            <a:endParaRPr sz="2000">
              <a:solidFill>
                <a:schemeClr val="dk2"/>
              </a:solidFill>
              <a:latin typeface="Arial"/>
              <a:ea typeface="Arial"/>
              <a:cs typeface="Arial"/>
              <a:sym typeface="Arial"/>
            </a:endParaRPr>
          </a:p>
        </p:txBody>
      </p:sp>
      <p:pic>
        <p:nvPicPr>
          <p:cNvPr id="297" name="Google Shape;297;p17"/>
          <p:cNvPicPr preferRelativeResize="0"/>
          <p:nvPr/>
        </p:nvPicPr>
        <p:blipFill rotWithShape="1">
          <a:blip r:embed="rId3">
            <a:alphaModFix/>
          </a:blip>
          <a:srcRect r="31075"/>
          <a:stretch/>
        </p:blipFill>
        <p:spPr>
          <a:xfrm>
            <a:off x="1063869" y="2185174"/>
            <a:ext cx="5934808" cy="866775"/>
          </a:xfrm>
          <a:prstGeom prst="rect">
            <a:avLst/>
          </a:prstGeom>
          <a:noFill/>
          <a:ln>
            <a:noFill/>
          </a:ln>
        </p:spPr>
      </p:pic>
      <p:pic>
        <p:nvPicPr>
          <p:cNvPr id="298" name="Google Shape;298;p17"/>
          <p:cNvPicPr preferRelativeResize="0"/>
          <p:nvPr/>
        </p:nvPicPr>
        <p:blipFill rotWithShape="1">
          <a:blip r:embed="rId4">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4294967295"/>
          </p:nvPr>
        </p:nvSpPr>
        <p:spPr>
          <a:xfrm>
            <a:off x="7086600" y="4767263"/>
            <a:ext cx="2057400" cy="27463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04" name="Google Shape;304;p18"/>
          <p:cNvSpPr txBox="1"/>
          <p:nvPr/>
        </p:nvSpPr>
        <p:spPr>
          <a:xfrm>
            <a:off x="573459" y="332049"/>
            <a:ext cx="79557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0000"/>
                </a:solidFill>
                <a:latin typeface="Arial"/>
                <a:ea typeface="Arial"/>
                <a:cs typeface="Arial"/>
                <a:sym typeface="Arial"/>
              </a:rPr>
              <a:t>Implementasi Queue menggunakan List</a:t>
            </a:r>
            <a:endParaRPr/>
          </a:p>
        </p:txBody>
      </p:sp>
      <p:sp>
        <p:nvSpPr>
          <p:cNvPr id="305" name="Google Shape;305;p18"/>
          <p:cNvSpPr/>
          <p:nvPr/>
        </p:nvSpPr>
        <p:spPr>
          <a:xfrm>
            <a:off x="657275" y="1320836"/>
            <a:ext cx="7871897" cy="415498"/>
          </a:xfrm>
          <a:prstGeom prst="rect">
            <a:avLst/>
          </a:prstGeom>
          <a:noFill/>
          <a:ln>
            <a:noFill/>
          </a:ln>
        </p:spPr>
        <p:txBody>
          <a:bodyPr spcFirstLastPara="1" wrap="square" lIns="91425" tIns="45700" rIns="91425" bIns="45700" anchor="t" anchorCtr="0">
            <a:spAutoFit/>
          </a:bodyPr>
          <a:lstStyle/>
          <a:p>
            <a:pPr marL="342900" marR="0" lvl="0" indent="-209550" algn="l" rtl="0">
              <a:spcBef>
                <a:spcPts val="0"/>
              </a:spcBef>
              <a:spcAft>
                <a:spcPts val="0"/>
              </a:spcAft>
              <a:buClr>
                <a:schemeClr val="dk1"/>
              </a:buClr>
              <a:buSzPts val="2100"/>
              <a:buFont typeface="Arial"/>
              <a:buNone/>
            </a:pPr>
            <a:endParaRPr sz="2100" b="1">
              <a:solidFill>
                <a:srgbClr val="000000"/>
              </a:solidFill>
              <a:latin typeface="Arial"/>
              <a:ea typeface="Arial"/>
              <a:cs typeface="Arial"/>
              <a:sym typeface="Arial"/>
            </a:endParaRPr>
          </a:p>
        </p:txBody>
      </p:sp>
      <p:sp>
        <p:nvSpPr>
          <p:cNvPr id="306" name="Google Shape;306;p18"/>
          <p:cNvSpPr/>
          <p:nvPr/>
        </p:nvSpPr>
        <p:spPr>
          <a:xfrm>
            <a:off x="573459" y="1223340"/>
            <a:ext cx="7955712" cy="2246769"/>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2"/>
              </a:buClr>
              <a:buSzPts val="2000"/>
              <a:buFont typeface="Calibri"/>
              <a:buAutoNum type="arabicPeriod" startAt="3"/>
            </a:pPr>
            <a:r>
              <a:rPr lang="en-US" sz="2000" b="1">
                <a:solidFill>
                  <a:schemeClr val="dk2"/>
                </a:solidFill>
                <a:latin typeface="Arial"/>
                <a:ea typeface="Arial"/>
                <a:cs typeface="Arial"/>
                <a:sym typeface="Arial"/>
              </a:rPr>
              <a:t>Memasukkan elemen antrian, gunakan fungsi insert() pada list dan definisikan posisi elemen pada index pertama atau 0 (ingat konsep FIFO).</a:t>
            </a:r>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p:txBody>
      </p:sp>
      <p:pic>
        <p:nvPicPr>
          <p:cNvPr id="307" name="Google Shape;307;p18"/>
          <p:cNvPicPr preferRelativeResize="0"/>
          <p:nvPr/>
        </p:nvPicPr>
        <p:blipFill rotWithShape="1">
          <a:blip r:embed="rId3">
            <a:alphaModFix/>
          </a:blip>
          <a:srcRect r="30751"/>
          <a:stretch/>
        </p:blipFill>
        <p:spPr>
          <a:xfrm>
            <a:off x="1663788" y="2346725"/>
            <a:ext cx="5956211" cy="1676400"/>
          </a:xfrm>
          <a:prstGeom prst="rect">
            <a:avLst/>
          </a:prstGeom>
          <a:noFill/>
          <a:ln>
            <a:noFill/>
          </a:ln>
        </p:spPr>
      </p:pic>
      <p:pic>
        <p:nvPicPr>
          <p:cNvPr id="308" name="Google Shape;308;p18"/>
          <p:cNvPicPr preferRelativeResize="0"/>
          <p:nvPr/>
        </p:nvPicPr>
        <p:blipFill rotWithShape="1">
          <a:blip r:embed="rId4">
            <a:alphaModFix/>
          </a:blip>
          <a:srcRect r="30733"/>
          <a:stretch/>
        </p:blipFill>
        <p:spPr>
          <a:xfrm>
            <a:off x="1663789" y="3957044"/>
            <a:ext cx="5944488" cy="876300"/>
          </a:xfrm>
          <a:prstGeom prst="rect">
            <a:avLst/>
          </a:prstGeom>
          <a:noFill/>
          <a:ln>
            <a:noFill/>
          </a:ln>
        </p:spPr>
      </p:pic>
      <p:pic>
        <p:nvPicPr>
          <p:cNvPr id="309" name="Google Shape;309;p18"/>
          <p:cNvPicPr preferRelativeResize="0"/>
          <p:nvPr/>
        </p:nvPicPr>
        <p:blipFill rotWithShape="1">
          <a:blip r:embed="rId5">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9"/>
          <p:cNvSpPr txBox="1">
            <a:spLocks noGrp="1"/>
          </p:cNvSpPr>
          <p:nvPr>
            <p:ph type="sldNum" idx="4294967295"/>
          </p:nvPr>
        </p:nvSpPr>
        <p:spPr>
          <a:xfrm>
            <a:off x="7086600" y="4767263"/>
            <a:ext cx="2057400" cy="27463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315" name="Google Shape;315;p19"/>
          <p:cNvSpPr/>
          <p:nvPr/>
        </p:nvSpPr>
        <p:spPr>
          <a:xfrm>
            <a:off x="657275" y="1320836"/>
            <a:ext cx="7871897" cy="415498"/>
          </a:xfrm>
          <a:prstGeom prst="rect">
            <a:avLst/>
          </a:prstGeom>
          <a:noFill/>
          <a:ln>
            <a:noFill/>
          </a:ln>
        </p:spPr>
        <p:txBody>
          <a:bodyPr spcFirstLastPara="1" wrap="square" lIns="91425" tIns="45700" rIns="91425" bIns="45700" anchor="t" anchorCtr="0">
            <a:spAutoFit/>
          </a:bodyPr>
          <a:lstStyle/>
          <a:p>
            <a:pPr marL="342900" marR="0" lvl="0" indent="-209550" algn="l" rtl="0">
              <a:spcBef>
                <a:spcPts val="0"/>
              </a:spcBef>
              <a:spcAft>
                <a:spcPts val="0"/>
              </a:spcAft>
              <a:buClr>
                <a:schemeClr val="dk1"/>
              </a:buClr>
              <a:buSzPts val="2100"/>
              <a:buFont typeface="Arial"/>
              <a:buNone/>
            </a:pPr>
            <a:endParaRPr sz="2100" b="1">
              <a:solidFill>
                <a:srgbClr val="000000"/>
              </a:solidFill>
              <a:latin typeface="Arial"/>
              <a:ea typeface="Arial"/>
              <a:cs typeface="Arial"/>
              <a:sym typeface="Arial"/>
            </a:endParaRPr>
          </a:p>
        </p:txBody>
      </p:sp>
      <p:sp>
        <p:nvSpPr>
          <p:cNvPr id="316" name="Google Shape;316;p19"/>
          <p:cNvSpPr/>
          <p:nvPr/>
        </p:nvSpPr>
        <p:spPr>
          <a:xfrm>
            <a:off x="657275" y="1192450"/>
            <a:ext cx="7955712" cy="3170099"/>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2"/>
              </a:buClr>
              <a:buSzPts val="2000"/>
              <a:buFont typeface="Calibri"/>
              <a:buAutoNum type="arabicPeriod" startAt="4"/>
            </a:pPr>
            <a:r>
              <a:rPr lang="en-US" sz="2000" b="1">
                <a:solidFill>
                  <a:schemeClr val="dk2"/>
                </a:solidFill>
                <a:latin typeface="Arial"/>
                <a:ea typeface="Arial"/>
                <a:cs typeface="Arial"/>
                <a:sym typeface="Arial"/>
              </a:rPr>
              <a:t>Buatlah fungsi untuk mengeluarkan elemen dari antrian</a:t>
            </a:r>
            <a:endParaRPr sz="2000" b="1">
              <a:solidFill>
                <a:schemeClr val="dk2"/>
              </a:solidFill>
              <a:latin typeface="Arial"/>
              <a:ea typeface="Arial"/>
              <a:cs typeface="Arial"/>
              <a:sym typeface="Arial"/>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a:p>
            <a:pPr marL="0" marR="0" lvl="0" indent="0" algn="l" rtl="0">
              <a:spcBef>
                <a:spcPts val="0"/>
              </a:spcBef>
              <a:spcAft>
                <a:spcPts val="0"/>
              </a:spcAft>
              <a:buNone/>
            </a:pPr>
            <a:endParaRPr sz="2000" b="1">
              <a:solidFill>
                <a:schemeClr val="dk2"/>
              </a:solidFill>
              <a:latin typeface="Arial"/>
              <a:ea typeface="Arial"/>
              <a:cs typeface="Arial"/>
              <a:sym typeface="Arial"/>
            </a:endParaRPr>
          </a:p>
          <a:p>
            <a:pPr marL="0" marR="0" lvl="0" indent="0" algn="l" rtl="0">
              <a:spcBef>
                <a:spcPts val="0"/>
              </a:spcBef>
              <a:spcAft>
                <a:spcPts val="0"/>
              </a:spcAft>
              <a:buNone/>
            </a:pPr>
            <a:endParaRPr sz="2000" b="1">
              <a:solidFill>
                <a:schemeClr val="dk2"/>
              </a:solidFill>
              <a:latin typeface="Arial"/>
              <a:ea typeface="Arial"/>
              <a:cs typeface="Arial"/>
              <a:sym typeface="Arial"/>
            </a:endParaRPr>
          </a:p>
          <a:p>
            <a:pPr marL="0" marR="0" lvl="0" indent="0" algn="l" rtl="0">
              <a:spcBef>
                <a:spcPts val="0"/>
              </a:spcBef>
              <a:spcAft>
                <a:spcPts val="0"/>
              </a:spcAft>
              <a:buNone/>
            </a:pPr>
            <a:endParaRPr sz="2000" b="1">
              <a:solidFill>
                <a:schemeClr val="dk2"/>
              </a:solidFill>
              <a:latin typeface="Arial"/>
              <a:ea typeface="Arial"/>
              <a:cs typeface="Arial"/>
              <a:sym typeface="Arial"/>
            </a:endParaRPr>
          </a:p>
        </p:txBody>
      </p:sp>
      <p:pic>
        <p:nvPicPr>
          <p:cNvPr id="317" name="Google Shape;317;p19"/>
          <p:cNvPicPr preferRelativeResize="0"/>
          <p:nvPr/>
        </p:nvPicPr>
        <p:blipFill rotWithShape="1">
          <a:blip r:embed="rId3">
            <a:alphaModFix/>
          </a:blip>
          <a:srcRect/>
          <a:stretch/>
        </p:blipFill>
        <p:spPr>
          <a:xfrm>
            <a:off x="1128032" y="1735845"/>
            <a:ext cx="7010034" cy="2391083"/>
          </a:xfrm>
          <a:prstGeom prst="rect">
            <a:avLst/>
          </a:prstGeom>
          <a:noFill/>
          <a:ln>
            <a:noFill/>
          </a:ln>
        </p:spPr>
      </p:pic>
      <p:sp>
        <p:nvSpPr>
          <p:cNvPr id="318" name="Google Shape;318;p19"/>
          <p:cNvSpPr txBox="1"/>
          <p:nvPr/>
        </p:nvSpPr>
        <p:spPr>
          <a:xfrm>
            <a:off x="573459" y="332049"/>
            <a:ext cx="79557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0000"/>
                </a:solidFill>
                <a:latin typeface="Arial"/>
                <a:ea typeface="Arial"/>
                <a:cs typeface="Arial"/>
                <a:sym typeface="Arial"/>
              </a:rPr>
              <a:t>Implementasi Queue menggunakan List</a:t>
            </a:r>
            <a:endParaRPr/>
          </a:p>
        </p:txBody>
      </p:sp>
      <p:pic>
        <p:nvPicPr>
          <p:cNvPr id="319" name="Google Shape;319;p19"/>
          <p:cNvPicPr preferRelativeResize="0"/>
          <p:nvPr/>
        </p:nvPicPr>
        <p:blipFill rotWithShape="1">
          <a:blip r:embed="rId4">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
          <p:cNvSpPr txBox="1">
            <a:spLocks noGrp="1"/>
          </p:cNvSpPr>
          <p:nvPr>
            <p:ph type="sldNum" idx="4294967295"/>
          </p:nvPr>
        </p:nvSpPr>
        <p:spPr>
          <a:xfrm>
            <a:off x="7086600" y="4767263"/>
            <a:ext cx="2057400" cy="27463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26" name="Google Shape;126;p2"/>
          <p:cNvSpPr txBox="1"/>
          <p:nvPr/>
        </p:nvSpPr>
        <p:spPr>
          <a:xfrm>
            <a:off x="573460" y="332049"/>
            <a:ext cx="452599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0000"/>
                </a:solidFill>
                <a:latin typeface="Arial"/>
                <a:ea typeface="Arial"/>
                <a:cs typeface="Arial"/>
                <a:sym typeface="Arial"/>
              </a:rPr>
              <a:t>Konsep Struktur Data</a:t>
            </a:r>
            <a:endParaRPr/>
          </a:p>
        </p:txBody>
      </p:sp>
      <p:sp>
        <p:nvSpPr>
          <p:cNvPr id="127" name="Google Shape;127;p2"/>
          <p:cNvSpPr/>
          <p:nvPr/>
        </p:nvSpPr>
        <p:spPr>
          <a:xfrm>
            <a:off x="657275" y="1320836"/>
            <a:ext cx="7871897" cy="415498"/>
          </a:xfrm>
          <a:prstGeom prst="rect">
            <a:avLst/>
          </a:prstGeom>
          <a:noFill/>
          <a:ln>
            <a:noFill/>
          </a:ln>
        </p:spPr>
        <p:txBody>
          <a:bodyPr spcFirstLastPara="1" wrap="square" lIns="91425" tIns="45700" rIns="91425" bIns="45700" anchor="t" anchorCtr="0">
            <a:spAutoFit/>
          </a:bodyPr>
          <a:lstStyle/>
          <a:p>
            <a:pPr marL="342900" marR="0" lvl="0" indent="-209550" algn="l" rtl="0">
              <a:spcBef>
                <a:spcPts val="0"/>
              </a:spcBef>
              <a:spcAft>
                <a:spcPts val="0"/>
              </a:spcAft>
              <a:buClr>
                <a:schemeClr val="dk1"/>
              </a:buClr>
              <a:buSzPts val="2100"/>
              <a:buFont typeface="Arial"/>
              <a:buNone/>
            </a:pPr>
            <a:endParaRPr sz="2100" b="1">
              <a:solidFill>
                <a:srgbClr val="000000"/>
              </a:solidFill>
              <a:latin typeface="Arial"/>
              <a:ea typeface="Arial"/>
              <a:cs typeface="Arial"/>
              <a:sym typeface="Arial"/>
            </a:endParaRPr>
          </a:p>
        </p:txBody>
      </p:sp>
      <p:sp>
        <p:nvSpPr>
          <p:cNvPr id="128" name="Google Shape;128;p2"/>
          <p:cNvSpPr/>
          <p:nvPr/>
        </p:nvSpPr>
        <p:spPr>
          <a:xfrm>
            <a:off x="573460" y="1368140"/>
            <a:ext cx="7955712" cy="28623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2"/>
              </a:buClr>
              <a:buSzPts val="2000"/>
              <a:buFont typeface="Arial"/>
              <a:buChar char="•"/>
            </a:pPr>
            <a:r>
              <a:rPr lang="en-US" sz="2000" b="1">
                <a:solidFill>
                  <a:schemeClr val="dk2"/>
                </a:solidFill>
                <a:latin typeface="Arial"/>
                <a:ea typeface="Arial"/>
                <a:cs typeface="Arial"/>
                <a:sym typeface="Arial"/>
              </a:rPr>
              <a:t>Struktur data </a:t>
            </a:r>
            <a:r>
              <a:rPr lang="en-US" sz="2000">
                <a:solidFill>
                  <a:schemeClr val="dk2"/>
                </a:solidFill>
                <a:latin typeface="Arial"/>
                <a:ea typeface="Arial"/>
                <a:cs typeface="Arial"/>
                <a:sym typeface="Arial"/>
              </a:rPr>
              <a:t>pada dasarnya merupakan suatu proses bagaimana mengelola data pada suatu program.</a:t>
            </a:r>
            <a:endParaRPr/>
          </a:p>
          <a:p>
            <a:pPr marL="285750" marR="0" lvl="0" indent="-285750" algn="l" rtl="0">
              <a:spcBef>
                <a:spcPts val="0"/>
              </a:spcBef>
              <a:spcAft>
                <a:spcPts val="0"/>
              </a:spcAft>
              <a:buClr>
                <a:schemeClr val="dk2"/>
              </a:buClr>
              <a:buSzPts val="2000"/>
              <a:buFont typeface="Arial"/>
              <a:buChar char="•"/>
            </a:pPr>
            <a:r>
              <a:rPr lang="en-US" sz="2000" b="1">
                <a:solidFill>
                  <a:schemeClr val="dk2"/>
                </a:solidFill>
                <a:latin typeface="Arial"/>
                <a:ea typeface="Arial"/>
                <a:cs typeface="Arial"/>
                <a:sym typeface="Arial"/>
              </a:rPr>
              <a:t>Misalnya: </a:t>
            </a:r>
            <a:r>
              <a:rPr lang="en-US" sz="2000">
                <a:solidFill>
                  <a:schemeClr val="dk2"/>
                </a:solidFill>
                <a:latin typeface="Arial"/>
                <a:ea typeface="Arial"/>
                <a:cs typeface="Arial"/>
                <a:sym typeface="Arial"/>
              </a:rPr>
              <a:t>menyimpan, menyusun, dan mengurutkan data dalam memori komputer agar data tersebut dapat digunakan secara efektif dan efisien dalam sebuah program.</a:t>
            </a:r>
            <a:endParaRPr/>
          </a:p>
          <a:p>
            <a:pPr marL="285750" marR="0" lvl="0" indent="-285750" algn="l" rtl="0">
              <a:spcBef>
                <a:spcPts val="0"/>
              </a:spcBef>
              <a:spcAft>
                <a:spcPts val="0"/>
              </a:spcAft>
              <a:buClr>
                <a:schemeClr val="dk2"/>
              </a:buClr>
              <a:buSzPts val="2000"/>
              <a:buFont typeface="Arial"/>
              <a:buChar char="•"/>
            </a:pPr>
            <a:r>
              <a:rPr lang="en-US" sz="2000" b="1">
                <a:solidFill>
                  <a:schemeClr val="dk2"/>
                </a:solidFill>
                <a:latin typeface="Arial"/>
                <a:ea typeface="Arial"/>
                <a:cs typeface="Arial"/>
                <a:sym typeface="Arial"/>
              </a:rPr>
              <a:t>Contoh struktur data:</a:t>
            </a:r>
            <a:endParaRPr/>
          </a:p>
          <a:p>
            <a:pPr marL="1028563" marR="0" lvl="2" indent="-342900" algn="l" rtl="0">
              <a:spcBef>
                <a:spcPts val="0"/>
              </a:spcBef>
              <a:spcAft>
                <a:spcPts val="0"/>
              </a:spcAft>
              <a:buClr>
                <a:srgbClr val="339966"/>
              </a:buClr>
              <a:buSzPts val="2000"/>
              <a:buFont typeface="Calibri"/>
              <a:buAutoNum type="arabicPeriod"/>
            </a:pPr>
            <a:r>
              <a:rPr lang="en-US" sz="2000" b="1" i="0" u="none" strike="noStrike" cap="none">
                <a:solidFill>
                  <a:srgbClr val="339966"/>
                </a:solidFill>
                <a:latin typeface="Arial"/>
                <a:ea typeface="Arial"/>
                <a:cs typeface="Arial"/>
                <a:sym typeface="Arial"/>
              </a:rPr>
              <a:t>Stack</a:t>
            </a:r>
            <a:endParaRPr/>
          </a:p>
          <a:p>
            <a:pPr marL="1028563" marR="0" lvl="2" indent="-342900" algn="l" rtl="0">
              <a:spcBef>
                <a:spcPts val="0"/>
              </a:spcBef>
              <a:spcAft>
                <a:spcPts val="0"/>
              </a:spcAft>
              <a:buClr>
                <a:srgbClr val="339966"/>
              </a:buClr>
              <a:buSzPts val="2000"/>
              <a:buFont typeface="Calibri"/>
              <a:buAutoNum type="arabicPeriod"/>
            </a:pPr>
            <a:r>
              <a:rPr lang="en-US" sz="2000" b="1" i="0" u="none" strike="noStrike" cap="none">
                <a:solidFill>
                  <a:srgbClr val="339966"/>
                </a:solidFill>
                <a:latin typeface="Arial"/>
                <a:ea typeface="Arial"/>
                <a:cs typeface="Arial"/>
                <a:sym typeface="Arial"/>
              </a:rPr>
              <a:t>Queue</a:t>
            </a:r>
            <a:endParaRPr/>
          </a:p>
          <a:p>
            <a:pPr marL="1028563" marR="0" lvl="2" indent="-342900" algn="l" rtl="0">
              <a:spcBef>
                <a:spcPts val="0"/>
              </a:spcBef>
              <a:spcAft>
                <a:spcPts val="0"/>
              </a:spcAft>
              <a:buClr>
                <a:srgbClr val="339966"/>
              </a:buClr>
              <a:buSzPts val="2000"/>
              <a:buFont typeface="Calibri"/>
              <a:buAutoNum type="arabicPeriod"/>
            </a:pPr>
            <a:r>
              <a:rPr lang="en-US" sz="2000" b="1" i="0" u="none" strike="noStrike" cap="none">
                <a:solidFill>
                  <a:srgbClr val="339966"/>
                </a:solidFill>
                <a:latin typeface="Arial"/>
                <a:ea typeface="Arial"/>
                <a:cs typeface="Arial"/>
                <a:sym typeface="Arial"/>
              </a:rPr>
              <a:t>Tree</a:t>
            </a:r>
            <a:endParaRPr/>
          </a:p>
        </p:txBody>
      </p:sp>
      <p:pic>
        <p:nvPicPr>
          <p:cNvPr id="129" name="Google Shape;129;p2"/>
          <p:cNvPicPr preferRelativeResize="0"/>
          <p:nvPr/>
        </p:nvPicPr>
        <p:blipFill rotWithShape="1">
          <a:blip r:embed="rId3">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0"/>
          <p:cNvSpPr txBox="1">
            <a:spLocks noGrp="1"/>
          </p:cNvSpPr>
          <p:nvPr>
            <p:ph type="sldNum" idx="4294967295"/>
          </p:nvPr>
        </p:nvSpPr>
        <p:spPr>
          <a:xfrm>
            <a:off x="7086600" y="4767263"/>
            <a:ext cx="2057400" cy="27463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25" name="Google Shape;325;p20"/>
          <p:cNvSpPr/>
          <p:nvPr/>
        </p:nvSpPr>
        <p:spPr>
          <a:xfrm>
            <a:off x="657275" y="1320836"/>
            <a:ext cx="7871897" cy="415498"/>
          </a:xfrm>
          <a:prstGeom prst="rect">
            <a:avLst/>
          </a:prstGeom>
          <a:noFill/>
          <a:ln>
            <a:noFill/>
          </a:ln>
        </p:spPr>
        <p:txBody>
          <a:bodyPr spcFirstLastPara="1" wrap="square" lIns="91425" tIns="45700" rIns="91425" bIns="45700" anchor="t" anchorCtr="0">
            <a:spAutoFit/>
          </a:bodyPr>
          <a:lstStyle/>
          <a:p>
            <a:pPr marL="342900" marR="0" lvl="0" indent="-209550" algn="l" rtl="0">
              <a:spcBef>
                <a:spcPts val="0"/>
              </a:spcBef>
              <a:spcAft>
                <a:spcPts val="0"/>
              </a:spcAft>
              <a:buClr>
                <a:schemeClr val="dk1"/>
              </a:buClr>
              <a:buSzPts val="2100"/>
              <a:buFont typeface="Arial"/>
              <a:buNone/>
            </a:pPr>
            <a:endParaRPr sz="2100" b="1">
              <a:solidFill>
                <a:srgbClr val="000000"/>
              </a:solidFill>
              <a:latin typeface="Arial"/>
              <a:ea typeface="Arial"/>
              <a:cs typeface="Arial"/>
              <a:sym typeface="Arial"/>
            </a:endParaRPr>
          </a:p>
        </p:txBody>
      </p:sp>
      <p:sp>
        <p:nvSpPr>
          <p:cNvPr id="326" name="Google Shape;326;p20"/>
          <p:cNvSpPr/>
          <p:nvPr/>
        </p:nvSpPr>
        <p:spPr>
          <a:xfrm>
            <a:off x="657275" y="1192450"/>
            <a:ext cx="7955712" cy="400110"/>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2"/>
              </a:buClr>
              <a:buSzPts val="2000"/>
              <a:buFont typeface="Calibri"/>
              <a:buAutoNum type="arabicPeriod" startAt="5"/>
            </a:pPr>
            <a:r>
              <a:rPr lang="en-US" sz="2000" b="1">
                <a:solidFill>
                  <a:schemeClr val="dk2"/>
                </a:solidFill>
                <a:latin typeface="Arial"/>
                <a:ea typeface="Arial"/>
                <a:cs typeface="Arial"/>
                <a:sym typeface="Arial"/>
              </a:rPr>
              <a:t>Fungsi untuk menambah dan mengeluarkan isi antrian</a:t>
            </a:r>
            <a:endParaRPr sz="2000" b="1">
              <a:solidFill>
                <a:schemeClr val="dk2"/>
              </a:solidFill>
              <a:latin typeface="Arial"/>
              <a:ea typeface="Arial"/>
              <a:cs typeface="Arial"/>
              <a:sym typeface="Arial"/>
            </a:endParaRPr>
          </a:p>
        </p:txBody>
      </p:sp>
      <p:sp>
        <p:nvSpPr>
          <p:cNvPr id="327" name="Google Shape;327;p20"/>
          <p:cNvSpPr txBox="1"/>
          <p:nvPr/>
        </p:nvSpPr>
        <p:spPr>
          <a:xfrm>
            <a:off x="573459" y="332049"/>
            <a:ext cx="79557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0000"/>
                </a:solidFill>
                <a:latin typeface="Arial"/>
                <a:ea typeface="Arial"/>
                <a:cs typeface="Arial"/>
                <a:sym typeface="Arial"/>
              </a:rPr>
              <a:t>Implementasi Queue menggunakan List</a:t>
            </a:r>
            <a:endParaRPr/>
          </a:p>
        </p:txBody>
      </p:sp>
      <p:pic>
        <p:nvPicPr>
          <p:cNvPr id="328" name="Google Shape;328;p20"/>
          <p:cNvPicPr preferRelativeResize="0"/>
          <p:nvPr/>
        </p:nvPicPr>
        <p:blipFill rotWithShape="1">
          <a:blip r:embed="rId3">
            <a:alphaModFix/>
          </a:blip>
          <a:srcRect/>
          <a:stretch/>
        </p:blipFill>
        <p:spPr>
          <a:xfrm>
            <a:off x="1208040" y="1768206"/>
            <a:ext cx="6686550" cy="1990725"/>
          </a:xfrm>
          <a:prstGeom prst="rect">
            <a:avLst/>
          </a:prstGeom>
          <a:noFill/>
          <a:ln>
            <a:noFill/>
          </a:ln>
        </p:spPr>
      </p:pic>
      <p:pic>
        <p:nvPicPr>
          <p:cNvPr id="329" name="Google Shape;329;p20"/>
          <p:cNvPicPr preferRelativeResize="0"/>
          <p:nvPr/>
        </p:nvPicPr>
        <p:blipFill rotWithShape="1">
          <a:blip r:embed="rId4">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333"/>
        <p:cNvGrpSpPr/>
        <p:nvPr/>
      </p:nvGrpSpPr>
      <p:grpSpPr>
        <a:xfrm>
          <a:off x="0" y="0"/>
          <a:ext cx="0" cy="0"/>
          <a:chOff x="0" y="0"/>
          <a:chExt cx="0" cy="0"/>
        </a:xfrm>
      </p:grpSpPr>
      <p:sp>
        <p:nvSpPr>
          <p:cNvPr id="334" name="Google Shape;334;p21"/>
          <p:cNvSpPr txBox="1"/>
          <p:nvPr/>
        </p:nvSpPr>
        <p:spPr>
          <a:xfrm>
            <a:off x="1700824" y="2499396"/>
            <a:ext cx="5634927" cy="461665"/>
          </a:xfrm>
          <a:prstGeom prst="rect">
            <a:avLst/>
          </a:prstGeom>
          <a:solidFill>
            <a:schemeClr val="lt1">
              <a:alpha val="46666"/>
            </a:schemeClr>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2400" b="1">
              <a:solidFill>
                <a:srgbClr val="000000"/>
              </a:solidFill>
              <a:latin typeface="Century Gothic"/>
              <a:ea typeface="Century Gothic"/>
              <a:cs typeface="Century Gothic"/>
              <a:sym typeface="Century Gothic"/>
            </a:endParaRPr>
          </a:p>
        </p:txBody>
      </p:sp>
      <p:sp>
        <p:nvSpPr>
          <p:cNvPr id="335" name="Google Shape;335;p21"/>
          <p:cNvSpPr txBox="1"/>
          <p:nvPr/>
        </p:nvSpPr>
        <p:spPr>
          <a:xfrm>
            <a:off x="1700823" y="2145453"/>
            <a:ext cx="5634928" cy="707886"/>
          </a:xfrm>
          <a:prstGeom prst="rect">
            <a:avLst/>
          </a:prstGeom>
          <a:solidFill>
            <a:srgbClr val="000000">
              <a:alpha val="81960"/>
            </a:srgbClr>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000" b="1">
                <a:solidFill>
                  <a:schemeClr val="lt1"/>
                </a:solidFill>
                <a:latin typeface="Century Gothic"/>
                <a:ea typeface="Century Gothic"/>
                <a:cs typeface="Century Gothic"/>
                <a:sym typeface="Century Gothic"/>
              </a:rPr>
              <a:t>Tree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Trebuchet MS"/>
              <a:buNone/>
            </a:pPr>
            <a:r>
              <a:rPr lang="en-US"/>
              <a:t>KONSEP STRUKTUR DATA TREE</a:t>
            </a:r>
            <a:endParaRPr/>
          </a:p>
        </p:txBody>
      </p:sp>
      <p:sp>
        <p:nvSpPr>
          <p:cNvPr id="341" name="Google Shape;341;p22"/>
          <p:cNvSpPr txBox="1">
            <a:spLocks noGrp="1"/>
          </p:cNvSpPr>
          <p:nvPr>
            <p:ph type="body" idx="1"/>
          </p:nvPr>
        </p:nvSpPr>
        <p:spPr>
          <a:xfrm>
            <a:off x="628650" y="1369219"/>
            <a:ext cx="7350047" cy="3420113"/>
          </a:xfrm>
          <a:prstGeom prst="rect">
            <a:avLst/>
          </a:prstGeom>
          <a:noFill/>
          <a:ln>
            <a:noFill/>
          </a:ln>
        </p:spPr>
        <p:txBody>
          <a:bodyPr spcFirstLastPara="1" wrap="square" lIns="91425" tIns="45700" rIns="91425" bIns="45700" anchor="t" anchorCtr="0">
            <a:normAutofit/>
          </a:bodyPr>
          <a:lstStyle/>
          <a:p>
            <a:pPr marL="171450" lvl="0" indent="-171450" algn="l" rtl="0">
              <a:lnSpc>
                <a:spcPct val="120000"/>
              </a:lnSpc>
              <a:spcBef>
                <a:spcPts val="0"/>
              </a:spcBef>
              <a:spcAft>
                <a:spcPts val="0"/>
              </a:spcAft>
              <a:buClr>
                <a:schemeClr val="dk1"/>
              </a:buClr>
              <a:buSzPts val="2100"/>
              <a:buChar char="•"/>
            </a:pPr>
            <a:r>
              <a:rPr lang="en-US"/>
              <a:t>Tree merupakan salah satu struktur data yang bersifat </a:t>
            </a:r>
            <a:r>
              <a:rPr lang="en-US" b="1"/>
              <a:t>non-linier</a:t>
            </a:r>
            <a:r>
              <a:rPr lang="en-US"/>
              <a:t>, artinya menggambarkan hubungan yang bersifat hirearki antara elemen-elemennya. </a:t>
            </a:r>
            <a:endParaRPr/>
          </a:p>
          <a:p>
            <a:pPr marL="171450" lvl="0" indent="-171450" algn="l" rtl="0">
              <a:lnSpc>
                <a:spcPct val="120000"/>
              </a:lnSpc>
              <a:spcBef>
                <a:spcPts val="750"/>
              </a:spcBef>
              <a:spcAft>
                <a:spcPts val="0"/>
              </a:spcAft>
              <a:buClr>
                <a:schemeClr val="dk1"/>
              </a:buClr>
              <a:buSzPts val="2100"/>
              <a:buChar char="•"/>
            </a:pPr>
            <a:r>
              <a:rPr lang="en-US"/>
              <a:t>Sesuai dengan penggambaran/pemetaannya, struktur </a:t>
            </a:r>
            <a:r>
              <a:rPr lang="en-US" i="1"/>
              <a:t>tree</a:t>
            </a:r>
            <a:r>
              <a:rPr lang="en-US"/>
              <a:t> ini berisi kumpulan elemen/node yang terhubung satu sama lain dalam satu kesatuan dan membentuk layaknya struktur sebuah pohon di dunia nyata. </a:t>
            </a:r>
            <a:endParaRPr/>
          </a:p>
        </p:txBody>
      </p:sp>
      <p:pic>
        <p:nvPicPr>
          <p:cNvPr id="342" name="Google Shape;342;p22"/>
          <p:cNvPicPr preferRelativeResize="0"/>
          <p:nvPr/>
        </p:nvPicPr>
        <p:blipFill rotWithShape="1">
          <a:blip r:embed="rId3">
            <a:alphaModFix/>
          </a:blip>
          <a:srcRect/>
          <a:stretch/>
        </p:blipFill>
        <p:spPr>
          <a:xfrm rot="10800000" flipH="1">
            <a:off x="657275" y="1141611"/>
            <a:ext cx="7753480" cy="4571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3"/>
          <p:cNvSpPr txBox="1">
            <a:spLocks noGrp="1"/>
          </p:cNvSpPr>
          <p:nvPr>
            <p:ph type="title"/>
          </p:nvPr>
        </p:nvSpPr>
        <p:spPr>
          <a:xfrm>
            <a:off x="628650" y="160716"/>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Trebuchet MS"/>
              <a:buNone/>
            </a:pPr>
            <a:r>
              <a:rPr lang="en-US" b="1"/>
              <a:t>PENDAHULUAN</a:t>
            </a:r>
            <a:endParaRPr/>
          </a:p>
        </p:txBody>
      </p:sp>
      <p:sp>
        <p:nvSpPr>
          <p:cNvPr id="348" name="Google Shape;348;p23"/>
          <p:cNvSpPr txBox="1"/>
          <p:nvPr/>
        </p:nvSpPr>
        <p:spPr>
          <a:xfrm>
            <a:off x="2391937" y="1187665"/>
            <a:ext cx="4206797" cy="1775426"/>
          </a:xfrm>
          <a:prstGeom prst="rect">
            <a:avLst/>
          </a:prstGeom>
          <a:noFill/>
          <a:ln>
            <a:noFill/>
          </a:ln>
        </p:spPr>
        <p:txBody>
          <a:bodyPr spcFirstLastPara="1" wrap="square" lIns="68575" tIns="34275" rIns="68575" bIns="34275" anchor="t" anchorCtr="0">
            <a:normAutofit fontScale="92500"/>
          </a:bodyPr>
          <a:lstStyle/>
          <a:p>
            <a:pPr marL="171450" marR="0" lvl="0" indent="-171450" algn="l" rtl="0">
              <a:lnSpc>
                <a:spcPct val="100000"/>
              </a:lnSpc>
              <a:spcBef>
                <a:spcPts val="0"/>
              </a:spcBef>
              <a:spcAft>
                <a:spcPts val="0"/>
              </a:spcAft>
              <a:buClr>
                <a:srgbClr val="000000"/>
              </a:buClr>
              <a:buSzPts val="1627"/>
              <a:buFont typeface="Arial"/>
              <a:buChar char="•"/>
            </a:pPr>
            <a:r>
              <a:rPr lang="en-US" sz="1627" b="1">
                <a:solidFill>
                  <a:srgbClr val="000000"/>
                </a:solidFill>
                <a:latin typeface="Arial"/>
                <a:ea typeface="Arial"/>
                <a:cs typeface="Arial"/>
                <a:sym typeface="Arial"/>
              </a:rPr>
              <a:t>Apa itu </a:t>
            </a:r>
            <a:r>
              <a:rPr lang="en-US" sz="1627" b="1" i="1">
                <a:solidFill>
                  <a:srgbClr val="000000"/>
                </a:solidFill>
                <a:latin typeface="Arial"/>
                <a:ea typeface="Arial"/>
                <a:cs typeface="Arial"/>
                <a:sym typeface="Arial"/>
              </a:rPr>
              <a:t>Tree </a:t>
            </a:r>
            <a:r>
              <a:rPr lang="en-US" sz="1627" b="1">
                <a:solidFill>
                  <a:srgbClr val="000000"/>
                </a:solidFill>
                <a:latin typeface="Arial"/>
                <a:ea typeface="Arial"/>
                <a:cs typeface="Arial"/>
                <a:sym typeface="Arial"/>
              </a:rPr>
              <a:t>? </a:t>
            </a:r>
            <a:endParaRPr/>
          </a:p>
          <a:p>
            <a:pPr marL="171450" marR="0" lvl="0" indent="-171450" algn="l" rtl="0">
              <a:lnSpc>
                <a:spcPct val="100000"/>
              </a:lnSpc>
              <a:spcBef>
                <a:spcPts val="750"/>
              </a:spcBef>
              <a:spcAft>
                <a:spcPts val="0"/>
              </a:spcAft>
              <a:buClr>
                <a:srgbClr val="000000"/>
              </a:buClr>
              <a:buSzPts val="1627"/>
              <a:buFont typeface="Arial"/>
              <a:buChar char="•"/>
            </a:pPr>
            <a:r>
              <a:rPr lang="en-US" sz="1627" b="1">
                <a:solidFill>
                  <a:srgbClr val="000000"/>
                </a:solidFill>
                <a:latin typeface="Arial"/>
                <a:ea typeface="Arial"/>
                <a:cs typeface="Arial"/>
                <a:sym typeface="Arial"/>
              </a:rPr>
              <a:t>Dari arti katanya bisa disebut sebuah pohon (seperti dalam dunia nyata). </a:t>
            </a:r>
            <a:endParaRPr/>
          </a:p>
          <a:p>
            <a:pPr marL="171450" marR="0" lvl="0" indent="-171450" algn="l" rtl="0">
              <a:lnSpc>
                <a:spcPct val="100000"/>
              </a:lnSpc>
              <a:spcBef>
                <a:spcPts val="750"/>
              </a:spcBef>
              <a:spcAft>
                <a:spcPts val="0"/>
              </a:spcAft>
              <a:buClr>
                <a:srgbClr val="000000"/>
              </a:buClr>
              <a:buSzPts val="1627"/>
              <a:buFont typeface="Arial"/>
              <a:buChar char="•"/>
            </a:pPr>
            <a:r>
              <a:rPr lang="en-US" sz="1627" b="1" i="1">
                <a:solidFill>
                  <a:srgbClr val="000000"/>
                </a:solidFill>
                <a:latin typeface="Arial"/>
                <a:ea typeface="Arial"/>
                <a:cs typeface="Arial"/>
                <a:sym typeface="Arial"/>
              </a:rPr>
              <a:t>Tree</a:t>
            </a:r>
            <a:r>
              <a:rPr lang="en-US" sz="1627" b="1">
                <a:solidFill>
                  <a:srgbClr val="000000"/>
                </a:solidFill>
                <a:latin typeface="Arial"/>
                <a:ea typeface="Arial"/>
                <a:cs typeface="Arial"/>
                <a:sym typeface="Arial"/>
              </a:rPr>
              <a:t> adalah pemetaan data dalam bentuk hirarki seperti pohon, yang memiliki akar (</a:t>
            </a:r>
            <a:r>
              <a:rPr lang="en-US" sz="1627" b="1" i="1">
                <a:solidFill>
                  <a:srgbClr val="000000"/>
                </a:solidFill>
                <a:latin typeface="Arial"/>
                <a:ea typeface="Arial"/>
                <a:cs typeface="Arial"/>
                <a:sym typeface="Arial"/>
              </a:rPr>
              <a:t>root</a:t>
            </a:r>
            <a:r>
              <a:rPr lang="en-US" sz="1627" b="1">
                <a:solidFill>
                  <a:srgbClr val="000000"/>
                </a:solidFill>
                <a:latin typeface="Arial"/>
                <a:ea typeface="Arial"/>
                <a:cs typeface="Arial"/>
                <a:sym typeface="Arial"/>
              </a:rPr>
              <a:t>)</a:t>
            </a:r>
            <a:r>
              <a:rPr lang="en-US" sz="1627" b="1" i="1">
                <a:solidFill>
                  <a:srgbClr val="000000"/>
                </a:solidFill>
                <a:latin typeface="Arial"/>
                <a:ea typeface="Arial"/>
                <a:cs typeface="Arial"/>
                <a:sym typeface="Arial"/>
              </a:rPr>
              <a:t> </a:t>
            </a:r>
            <a:r>
              <a:rPr lang="en-US" sz="1627" b="1">
                <a:solidFill>
                  <a:srgbClr val="000000"/>
                </a:solidFill>
                <a:latin typeface="Arial"/>
                <a:ea typeface="Arial"/>
                <a:cs typeface="Arial"/>
                <a:sym typeface="Arial"/>
              </a:rPr>
              <a:t>dan cabang/ batang/ </a:t>
            </a:r>
            <a:r>
              <a:rPr lang="en-US" sz="1627" b="1" i="1">
                <a:solidFill>
                  <a:srgbClr val="000000"/>
                </a:solidFill>
                <a:latin typeface="Arial"/>
                <a:ea typeface="Arial"/>
                <a:cs typeface="Arial"/>
                <a:sym typeface="Arial"/>
              </a:rPr>
              <a:t>subtree</a:t>
            </a:r>
            <a:r>
              <a:rPr lang="en-US" sz="1627" b="1">
                <a:solidFill>
                  <a:srgbClr val="000000"/>
                </a:solidFill>
                <a:latin typeface="Arial"/>
                <a:ea typeface="Arial"/>
                <a:cs typeface="Arial"/>
                <a:sym typeface="Arial"/>
              </a:rPr>
              <a:t>.</a:t>
            </a:r>
            <a:endParaRPr/>
          </a:p>
        </p:txBody>
      </p:sp>
      <p:pic>
        <p:nvPicPr>
          <p:cNvPr id="349" name="Google Shape;349;p23" descr="Studiobarcelona #1 Royalty Free Photos, Pictures, Images And Stock  Photography"/>
          <p:cNvPicPr preferRelativeResize="0"/>
          <p:nvPr/>
        </p:nvPicPr>
        <p:blipFill rotWithShape="1">
          <a:blip r:embed="rId3">
            <a:alphaModFix/>
          </a:blip>
          <a:srcRect/>
          <a:stretch/>
        </p:blipFill>
        <p:spPr>
          <a:xfrm>
            <a:off x="1" y="1101590"/>
            <a:ext cx="3023453" cy="3552360"/>
          </a:xfrm>
          <a:prstGeom prst="rect">
            <a:avLst/>
          </a:prstGeom>
          <a:noFill/>
          <a:ln>
            <a:noFill/>
          </a:ln>
        </p:spPr>
      </p:pic>
      <p:pic>
        <p:nvPicPr>
          <p:cNvPr id="350" name="Google Shape;350;p23" descr="Studiobarcelona #1 Royalty Free Photos, Pictures, Images And Stock  Photography"/>
          <p:cNvPicPr preferRelativeResize="0"/>
          <p:nvPr/>
        </p:nvPicPr>
        <p:blipFill rotWithShape="1">
          <a:blip r:embed="rId4">
            <a:alphaModFix/>
          </a:blip>
          <a:srcRect/>
          <a:stretch/>
        </p:blipFill>
        <p:spPr>
          <a:xfrm rot="10800000">
            <a:off x="6405637" y="1158962"/>
            <a:ext cx="3023453" cy="3552360"/>
          </a:xfrm>
          <a:prstGeom prst="rect">
            <a:avLst/>
          </a:prstGeom>
          <a:noFill/>
          <a:ln>
            <a:noFill/>
          </a:ln>
        </p:spPr>
      </p:pic>
      <p:sp>
        <p:nvSpPr>
          <p:cNvPr id="351" name="Google Shape;351;p23"/>
          <p:cNvSpPr/>
          <p:nvPr/>
        </p:nvSpPr>
        <p:spPr>
          <a:xfrm>
            <a:off x="772022" y="4501064"/>
            <a:ext cx="186596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000000"/>
                </a:solidFill>
                <a:latin typeface="Calibri"/>
                <a:ea typeface="Calibri"/>
                <a:cs typeface="Calibri"/>
                <a:sym typeface="Calibri"/>
              </a:rPr>
              <a:t>Pohon di dunia nyata</a:t>
            </a:r>
            <a:endParaRPr sz="1500" b="1">
              <a:solidFill>
                <a:srgbClr val="000000"/>
              </a:solidFill>
              <a:latin typeface="Calibri"/>
              <a:ea typeface="Calibri"/>
              <a:cs typeface="Calibri"/>
              <a:sym typeface="Calibri"/>
            </a:endParaRPr>
          </a:p>
        </p:txBody>
      </p:sp>
      <p:sp>
        <p:nvSpPr>
          <p:cNvPr id="352" name="Google Shape;352;p23"/>
          <p:cNvSpPr/>
          <p:nvPr/>
        </p:nvSpPr>
        <p:spPr>
          <a:xfrm>
            <a:off x="6268764" y="4435992"/>
            <a:ext cx="245964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000000"/>
                </a:solidFill>
                <a:latin typeface="Calibri"/>
                <a:ea typeface="Calibri"/>
                <a:cs typeface="Calibri"/>
                <a:sym typeface="Calibri"/>
              </a:rPr>
              <a:t>Pohon dalam ilmu komputer</a:t>
            </a:r>
            <a:endParaRPr sz="1500" b="1">
              <a:solidFill>
                <a:srgbClr val="000000"/>
              </a:solidFill>
              <a:latin typeface="Calibri"/>
              <a:ea typeface="Calibri"/>
              <a:cs typeface="Calibri"/>
              <a:sym typeface="Calibri"/>
            </a:endParaRPr>
          </a:p>
        </p:txBody>
      </p:sp>
      <p:cxnSp>
        <p:nvCxnSpPr>
          <p:cNvPr id="353" name="Google Shape;353;p23"/>
          <p:cNvCxnSpPr/>
          <p:nvPr/>
        </p:nvCxnSpPr>
        <p:spPr>
          <a:xfrm>
            <a:off x="1262877" y="2959209"/>
            <a:ext cx="2309984" cy="818536"/>
          </a:xfrm>
          <a:prstGeom prst="straightConnector1">
            <a:avLst/>
          </a:prstGeom>
          <a:noFill/>
          <a:ln w="38100" cap="flat" cmpd="sng">
            <a:solidFill>
              <a:srgbClr val="FF0000"/>
            </a:solidFill>
            <a:prstDash val="dash"/>
            <a:miter lim="800000"/>
            <a:headEnd type="none" w="sm" len="sm"/>
            <a:tailEnd type="triangle" w="med" len="med"/>
          </a:ln>
        </p:spPr>
      </p:cxnSp>
      <p:cxnSp>
        <p:nvCxnSpPr>
          <p:cNvPr id="354" name="Google Shape;354;p23"/>
          <p:cNvCxnSpPr/>
          <p:nvPr/>
        </p:nvCxnSpPr>
        <p:spPr>
          <a:xfrm>
            <a:off x="2004432" y="2970958"/>
            <a:ext cx="1568429" cy="441316"/>
          </a:xfrm>
          <a:prstGeom prst="straightConnector1">
            <a:avLst/>
          </a:prstGeom>
          <a:noFill/>
          <a:ln w="38100" cap="flat" cmpd="sng">
            <a:solidFill>
              <a:srgbClr val="FF0000"/>
            </a:solidFill>
            <a:prstDash val="dash"/>
            <a:miter lim="800000"/>
            <a:headEnd type="none" w="sm" len="sm"/>
            <a:tailEnd type="triangle" w="med" len="med"/>
          </a:ln>
        </p:spPr>
      </p:cxnSp>
      <p:cxnSp>
        <p:nvCxnSpPr>
          <p:cNvPr id="355" name="Google Shape;355;p23"/>
          <p:cNvCxnSpPr/>
          <p:nvPr/>
        </p:nvCxnSpPr>
        <p:spPr>
          <a:xfrm>
            <a:off x="1581979" y="3923989"/>
            <a:ext cx="1990882" cy="211604"/>
          </a:xfrm>
          <a:prstGeom prst="straightConnector1">
            <a:avLst/>
          </a:prstGeom>
          <a:noFill/>
          <a:ln w="38100" cap="flat" cmpd="sng">
            <a:solidFill>
              <a:srgbClr val="FF0000"/>
            </a:solidFill>
            <a:prstDash val="dash"/>
            <a:miter lim="800000"/>
            <a:headEnd type="none" w="sm" len="sm"/>
            <a:tailEnd type="triangle" w="med" len="med"/>
          </a:ln>
        </p:spPr>
      </p:cxnSp>
      <p:sp>
        <p:nvSpPr>
          <p:cNvPr id="356" name="Google Shape;356;p23"/>
          <p:cNvSpPr/>
          <p:nvPr/>
        </p:nvSpPr>
        <p:spPr>
          <a:xfrm>
            <a:off x="3629884" y="3233281"/>
            <a:ext cx="1414746"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000000"/>
                </a:solidFill>
                <a:latin typeface="Calibri"/>
                <a:ea typeface="Calibri"/>
                <a:cs typeface="Calibri"/>
                <a:sym typeface="Calibri"/>
              </a:rPr>
              <a:t>Daun / Leaf Node</a:t>
            </a:r>
            <a:endParaRPr/>
          </a:p>
        </p:txBody>
      </p:sp>
      <p:sp>
        <p:nvSpPr>
          <p:cNvPr id="357" name="Google Shape;357;p23"/>
          <p:cNvSpPr/>
          <p:nvPr/>
        </p:nvSpPr>
        <p:spPr>
          <a:xfrm>
            <a:off x="3629883" y="3639245"/>
            <a:ext cx="1791388"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000000"/>
                </a:solidFill>
                <a:latin typeface="Calibri"/>
                <a:ea typeface="Calibri"/>
                <a:cs typeface="Calibri"/>
                <a:sym typeface="Calibri"/>
              </a:rPr>
              <a:t>Cabang / Branch/ Edge</a:t>
            </a:r>
            <a:endParaRPr/>
          </a:p>
        </p:txBody>
      </p:sp>
      <p:sp>
        <p:nvSpPr>
          <p:cNvPr id="358" name="Google Shape;358;p23"/>
          <p:cNvSpPr/>
          <p:nvPr/>
        </p:nvSpPr>
        <p:spPr>
          <a:xfrm>
            <a:off x="3629883" y="4004881"/>
            <a:ext cx="979692"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000000"/>
                </a:solidFill>
                <a:latin typeface="Calibri"/>
                <a:ea typeface="Calibri"/>
                <a:cs typeface="Calibri"/>
                <a:sym typeface="Calibri"/>
              </a:rPr>
              <a:t>Akar / Root</a:t>
            </a:r>
            <a:endParaRPr/>
          </a:p>
        </p:txBody>
      </p:sp>
      <p:pic>
        <p:nvPicPr>
          <p:cNvPr id="359" name="Google Shape;359;p23" descr="8 Useful Tree Data Structures Worth Knowing | by Vijini Mallawaarachchi |  Towards Data Science"/>
          <p:cNvPicPr preferRelativeResize="0"/>
          <p:nvPr/>
        </p:nvPicPr>
        <p:blipFill rotWithShape="1">
          <a:blip r:embed="rId5">
            <a:alphaModFix/>
          </a:blip>
          <a:srcRect/>
          <a:stretch/>
        </p:blipFill>
        <p:spPr>
          <a:xfrm>
            <a:off x="5317648" y="1865042"/>
            <a:ext cx="3723585" cy="2599422"/>
          </a:xfrm>
          <a:prstGeom prst="rect">
            <a:avLst/>
          </a:prstGeom>
          <a:noFill/>
          <a:ln>
            <a:noFill/>
          </a:ln>
        </p:spPr>
      </p:pic>
      <p:pic>
        <p:nvPicPr>
          <p:cNvPr id="360" name="Google Shape;360;p23"/>
          <p:cNvPicPr preferRelativeResize="0"/>
          <p:nvPr/>
        </p:nvPicPr>
        <p:blipFill rotWithShape="1">
          <a:blip r:embed="rId6">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4"/>
          <p:cNvSpPr txBox="1">
            <a:spLocks noGrp="1"/>
          </p:cNvSpPr>
          <p:nvPr>
            <p:ph type="title"/>
          </p:nvPr>
        </p:nvSpPr>
        <p:spPr>
          <a:xfrm>
            <a:off x="628650" y="202152"/>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Trebuchet MS"/>
              <a:buNone/>
            </a:pPr>
            <a:r>
              <a:rPr lang="en-US"/>
              <a:t>KONSEP STRUKTUR DATA TREE</a:t>
            </a:r>
            <a:endParaRPr/>
          </a:p>
        </p:txBody>
      </p:sp>
      <p:sp>
        <p:nvSpPr>
          <p:cNvPr id="366" name="Google Shape;366;p24"/>
          <p:cNvSpPr txBox="1">
            <a:spLocks noGrp="1"/>
          </p:cNvSpPr>
          <p:nvPr>
            <p:ph type="body" idx="1"/>
          </p:nvPr>
        </p:nvSpPr>
        <p:spPr>
          <a:xfrm>
            <a:off x="628650" y="1369219"/>
            <a:ext cx="4262464" cy="3420113"/>
          </a:xfrm>
          <a:prstGeom prst="rect">
            <a:avLst/>
          </a:prstGeom>
          <a:noFill/>
          <a:ln>
            <a:noFill/>
          </a:ln>
        </p:spPr>
        <p:txBody>
          <a:bodyPr spcFirstLastPara="1" wrap="square" lIns="91425" tIns="45700" rIns="91425" bIns="45700" anchor="t" anchorCtr="0">
            <a:normAutofit fontScale="92500" lnSpcReduction="10000"/>
          </a:bodyPr>
          <a:lstStyle/>
          <a:p>
            <a:pPr marL="171450" lvl="0" indent="-171450" algn="l" rtl="0">
              <a:lnSpc>
                <a:spcPct val="120000"/>
              </a:lnSpc>
              <a:spcBef>
                <a:spcPts val="0"/>
              </a:spcBef>
              <a:spcAft>
                <a:spcPts val="0"/>
              </a:spcAft>
              <a:buClr>
                <a:schemeClr val="dk1"/>
              </a:buClr>
              <a:buSzPts val="1942"/>
              <a:buChar char="•"/>
            </a:pPr>
            <a:r>
              <a:rPr lang="en-US" sz="1942"/>
              <a:t>Dalam konteks ilmu komputer (</a:t>
            </a:r>
            <a:r>
              <a:rPr lang="en-US" sz="1942" i="1"/>
              <a:t>computer science</a:t>
            </a:r>
            <a:r>
              <a:rPr lang="en-US" sz="1942"/>
              <a:t>), tree merupakan:</a:t>
            </a:r>
            <a:endParaRPr/>
          </a:p>
          <a:p>
            <a:pPr marL="171450" lvl="0" indent="-171450" algn="l" rtl="0">
              <a:lnSpc>
                <a:spcPct val="120000"/>
              </a:lnSpc>
              <a:spcBef>
                <a:spcPts val="750"/>
              </a:spcBef>
              <a:spcAft>
                <a:spcPts val="0"/>
              </a:spcAft>
              <a:buClr>
                <a:schemeClr val="dk1"/>
              </a:buClr>
              <a:buSzPts val="1942"/>
              <a:buChar char="•"/>
            </a:pPr>
            <a:r>
              <a:rPr lang="en-US" sz="1942"/>
              <a:t>Kumpulan elemen (</a:t>
            </a:r>
            <a:r>
              <a:rPr lang="en-US" sz="1942" i="1"/>
              <a:t>nodes</a:t>
            </a:r>
            <a:r>
              <a:rPr lang="en-US" sz="1942"/>
              <a:t>)</a:t>
            </a:r>
            <a:endParaRPr/>
          </a:p>
          <a:p>
            <a:pPr marL="171450" lvl="0" indent="-171450" algn="l" rtl="0">
              <a:lnSpc>
                <a:spcPct val="120000"/>
              </a:lnSpc>
              <a:spcBef>
                <a:spcPts val="750"/>
              </a:spcBef>
              <a:spcAft>
                <a:spcPts val="0"/>
              </a:spcAft>
              <a:buClr>
                <a:schemeClr val="dk1"/>
              </a:buClr>
              <a:buSzPts val="1942"/>
              <a:buChar char="•"/>
            </a:pPr>
            <a:r>
              <a:rPr lang="en-US" sz="1942"/>
              <a:t>Salah satu dari elemennya disebut sebagai </a:t>
            </a:r>
            <a:r>
              <a:rPr lang="en-US" sz="1942" i="1"/>
              <a:t>root</a:t>
            </a:r>
            <a:r>
              <a:rPr lang="en-US" sz="1942"/>
              <a:t> (akar)</a:t>
            </a:r>
            <a:endParaRPr/>
          </a:p>
          <a:p>
            <a:pPr marL="171450" lvl="0" indent="-171450" algn="l" rtl="0">
              <a:lnSpc>
                <a:spcPct val="120000"/>
              </a:lnSpc>
              <a:spcBef>
                <a:spcPts val="750"/>
              </a:spcBef>
              <a:spcAft>
                <a:spcPts val="0"/>
              </a:spcAft>
              <a:buClr>
                <a:schemeClr val="dk1"/>
              </a:buClr>
              <a:buSzPts val="1942"/>
              <a:buChar char="•"/>
            </a:pPr>
            <a:r>
              <a:rPr lang="en-US" sz="1942"/>
              <a:t>Sisanya disebut sebagai </a:t>
            </a:r>
            <a:r>
              <a:rPr lang="en-US" sz="1942" i="1"/>
              <a:t>node</a:t>
            </a:r>
            <a:r>
              <a:rPr lang="en-US" sz="1942"/>
              <a:t> (simpul)</a:t>
            </a:r>
            <a:endParaRPr/>
          </a:p>
          <a:p>
            <a:pPr marL="171450" lvl="0" indent="-171450" algn="l" rtl="0">
              <a:lnSpc>
                <a:spcPct val="120000"/>
              </a:lnSpc>
              <a:spcBef>
                <a:spcPts val="750"/>
              </a:spcBef>
              <a:spcAft>
                <a:spcPts val="0"/>
              </a:spcAft>
              <a:buClr>
                <a:schemeClr val="dk1"/>
              </a:buClr>
              <a:buSzPts val="1942"/>
              <a:buChar char="•"/>
            </a:pPr>
            <a:r>
              <a:rPr lang="en-US" sz="1942"/>
              <a:t>Membentuk hirarki kumpulan node dengan struktur dari </a:t>
            </a:r>
            <a:r>
              <a:rPr lang="en-US" sz="1942" b="1"/>
              <a:t>atas ke bawah</a:t>
            </a:r>
            <a:endParaRPr sz="1942" b="1"/>
          </a:p>
        </p:txBody>
      </p:sp>
      <p:pic>
        <p:nvPicPr>
          <p:cNvPr id="367" name="Google Shape;367;p24" descr="8 Useful Tree Data Structures Worth Knowing | by Vijini Mallawaarachchi |  Towards Data Science"/>
          <p:cNvPicPr preferRelativeResize="0"/>
          <p:nvPr/>
        </p:nvPicPr>
        <p:blipFill rotWithShape="1">
          <a:blip r:embed="rId3">
            <a:alphaModFix/>
          </a:blip>
          <a:srcRect/>
          <a:stretch/>
        </p:blipFill>
        <p:spPr>
          <a:xfrm>
            <a:off x="4891114" y="1605833"/>
            <a:ext cx="3723585" cy="2289977"/>
          </a:xfrm>
          <a:prstGeom prst="rect">
            <a:avLst/>
          </a:prstGeom>
          <a:noFill/>
          <a:ln>
            <a:noFill/>
          </a:ln>
        </p:spPr>
      </p:pic>
      <p:pic>
        <p:nvPicPr>
          <p:cNvPr id="368" name="Google Shape;368;p24"/>
          <p:cNvPicPr preferRelativeResize="0"/>
          <p:nvPr/>
        </p:nvPicPr>
        <p:blipFill rotWithShape="1">
          <a:blip r:embed="rId4">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5"/>
          <p:cNvSpPr txBox="1">
            <a:spLocks noGrp="1"/>
          </p:cNvSpPr>
          <p:nvPr>
            <p:ph type="title"/>
          </p:nvPr>
        </p:nvSpPr>
        <p:spPr>
          <a:xfrm>
            <a:off x="657275" y="151737"/>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Trebuchet MS"/>
              <a:buNone/>
            </a:pPr>
            <a:r>
              <a:rPr lang="en-US"/>
              <a:t>KONSEP STRUKTUR DATA TREE</a:t>
            </a:r>
            <a:endParaRPr/>
          </a:p>
        </p:txBody>
      </p:sp>
      <p:sp>
        <p:nvSpPr>
          <p:cNvPr id="374" name="Google Shape;374;p25"/>
          <p:cNvSpPr txBox="1">
            <a:spLocks noGrp="1"/>
          </p:cNvSpPr>
          <p:nvPr>
            <p:ph type="body" idx="1"/>
          </p:nvPr>
        </p:nvSpPr>
        <p:spPr>
          <a:xfrm>
            <a:off x="628650" y="1369219"/>
            <a:ext cx="4347582" cy="3420113"/>
          </a:xfrm>
          <a:prstGeom prst="rect">
            <a:avLst/>
          </a:prstGeom>
          <a:noFill/>
          <a:ln>
            <a:noFill/>
          </a:ln>
        </p:spPr>
        <p:txBody>
          <a:bodyPr spcFirstLastPara="1" wrap="square" lIns="91425" tIns="45700" rIns="91425" bIns="45700" anchor="t" anchorCtr="0">
            <a:normAutofit/>
          </a:bodyPr>
          <a:lstStyle/>
          <a:p>
            <a:pPr marL="171450" lvl="0" indent="-171450" algn="l" rtl="0">
              <a:lnSpc>
                <a:spcPct val="100000"/>
              </a:lnSpc>
              <a:spcBef>
                <a:spcPts val="0"/>
              </a:spcBef>
              <a:spcAft>
                <a:spcPts val="0"/>
              </a:spcAft>
              <a:buClr>
                <a:schemeClr val="dk1"/>
              </a:buClr>
              <a:buSzPts val="1942"/>
              <a:buChar char="•"/>
            </a:pPr>
            <a:r>
              <a:rPr lang="en-US" sz="1942" b="1"/>
              <a:t>Node root</a:t>
            </a:r>
            <a:endParaRPr/>
          </a:p>
          <a:p>
            <a:pPr marL="514350" lvl="1" indent="-171450" algn="l" rtl="0">
              <a:lnSpc>
                <a:spcPct val="100000"/>
              </a:lnSpc>
              <a:spcBef>
                <a:spcPts val="375"/>
              </a:spcBef>
              <a:spcAft>
                <a:spcPts val="0"/>
              </a:spcAft>
              <a:buClr>
                <a:schemeClr val="dk1"/>
              </a:buClr>
              <a:buSzPts val="1665"/>
              <a:buChar char="•"/>
            </a:pPr>
            <a:r>
              <a:rPr lang="en-US" sz="1665"/>
              <a:t>Suatu node yang memiliki hirarki tertinggi dan dapat memiliki node-node anak (child)</a:t>
            </a:r>
            <a:endParaRPr/>
          </a:p>
          <a:p>
            <a:pPr marL="514350" lvl="1" indent="-171450" algn="l" rtl="0">
              <a:lnSpc>
                <a:spcPct val="100000"/>
              </a:lnSpc>
              <a:spcBef>
                <a:spcPts val="375"/>
              </a:spcBef>
              <a:spcAft>
                <a:spcPts val="0"/>
              </a:spcAft>
              <a:buClr>
                <a:schemeClr val="dk1"/>
              </a:buClr>
              <a:buSzPts val="1665"/>
              <a:buChar char="•"/>
            </a:pPr>
            <a:r>
              <a:rPr lang="en-US" sz="1665"/>
              <a:t>Node root tercipta pertama kali saat membentuk tree</a:t>
            </a:r>
            <a:endParaRPr/>
          </a:p>
          <a:p>
            <a:pPr marL="514350" lvl="1" indent="-171450" algn="l" rtl="0">
              <a:lnSpc>
                <a:spcPct val="100000"/>
              </a:lnSpc>
              <a:spcBef>
                <a:spcPts val="375"/>
              </a:spcBef>
              <a:spcAft>
                <a:spcPts val="0"/>
              </a:spcAft>
              <a:buClr>
                <a:schemeClr val="dk1"/>
              </a:buClr>
              <a:buSzPts val="1665"/>
              <a:buChar char="•"/>
            </a:pPr>
            <a:r>
              <a:rPr lang="en-US" sz="1665"/>
              <a:t>Semua node dapat ditelusuri dari node root tersebut</a:t>
            </a:r>
            <a:endParaRPr sz="1665"/>
          </a:p>
          <a:p>
            <a:pPr marL="514350" lvl="1" indent="-171450" algn="l" rtl="0">
              <a:lnSpc>
                <a:spcPct val="100000"/>
              </a:lnSpc>
              <a:spcBef>
                <a:spcPts val="375"/>
              </a:spcBef>
              <a:spcAft>
                <a:spcPts val="0"/>
              </a:spcAft>
              <a:buClr>
                <a:schemeClr val="dk1"/>
              </a:buClr>
              <a:buSzPts val="1665"/>
              <a:buChar char="•"/>
            </a:pPr>
            <a:r>
              <a:rPr lang="en-US" sz="1665"/>
              <a:t>Node-node lain yang berada di bawah root dan terhubung satu sama lain disebut sebagai </a:t>
            </a:r>
            <a:r>
              <a:rPr lang="en-US" sz="1665" i="1"/>
              <a:t>subtree</a:t>
            </a:r>
            <a:endParaRPr/>
          </a:p>
          <a:p>
            <a:pPr marL="514350" lvl="1" indent="-65722" algn="l" rtl="0">
              <a:lnSpc>
                <a:spcPct val="100000"/>
              </a:lnSpc>
              <a:spcBef>
                <a:spcPts val="375"/>
              </a:spcBef>
              <a:spcAft>
                <a:spcPts val="0"/>
              </a:spcAft>
              <a:buClr>
                <a:schemeClr val="dk1"/>
              </a:buClr>
              <a:buSzPts val="1665"/>
              <a:buNone/>
            </a:pPr>
            <a:endParaRPr sz="1665"/>
          </a:p>
          <a:p>
            <a:pPr marL="171450" lvl="0" indent="-48133" algn="l" rtl="0">
              <a:lnSpc>
                <a:spcPct val="100000"/>
              </a:lnSpc>
              <a:spcBef>
                <a:spcPts val="750"/>
              </a:spcBef>
              <a:spcAft>
                <a:spcPts val="0"/>
              </a:spcAft>
              <a:buClr>
                <a:schemeClr val="dk1"/>
              </a:buClr>
              <a:buSzPts val="1942"/>
              <a:buNone/>
            </a:pPr>
            <a:endParaRPr sz="1942"/>
          </a:p>
        </p:txBody>
      </p:sp>
      <p:grpSp>
        <p:nvGrpSpPr>
          <p:cNvPr id="375" name="Google Shape;375;p25"/>
          <p:cNvGrpSpPr/>
          <p:nvPr/>
        </p:nvGrpSpPr>
        <p:grpSpPr>
          <a:xfrm>
            <a:off x="4891114" y="1492988"/>
            <a:ext cx="4190956" cy="2402822"/>
            <a:chOff x="6521485" y="1990650"/>
            <a:chExt cx="5587940" cy="3203763"/>
          </a:xfrm>
        </p:grpSpPr>
        <p:grpSp>
          <p:nvGrpSpPr>
            <p:cNvPr id="376" name="Google Shape;376;p25"/>
            <p:cNvGrpSpPr/>
            <p:nvPr/>
          </p:nvGrpSpPr>
          <p:grpSpPr>
            <a:xfrm>
              <a:off x="6521485" y="1990650"/>
              <a:ext cx="5587940" cy="3203763"/>
              <a:chOff x="6521485" y="1990650"/>
              <a:chExt cx="5587940" cy="3203763"/>
            </a:xfrm>
          </p:grpSpPr>
          <p:pic>
            <p:nvPicPr>
              <p:cNvPr id="377" name="Google Shape;377;p25" descr="8 Useful Tree Data Structures Worth Knowing | by Vijini Mallawaarachchi |  Towards Data Science"/>
              <p:cNvPicPr preferRelativeResize="0"/>
              <p:nvPr/>
            </p:nvPicPr>
            <p:blipFill rotWithShape="1">
              <a:blip r:embed="rId3">
                <a:alphaModFix/>
              </a:blip>
              <a:srcRect/>
              <a:stretch/>
            </p:blipFill>
            <p:spPr>
              <a:xfrm>
                <a:off x="6521485" y="2141111"/>
                <a:ext cx="4964780" cy="3053302"/>
              </a:xfrm>
              <a:prstGeom prst="rect">
                <a:avLst/>
              </a:prstGeom>
              <a:noFill/>
              <a:ln>
                <a:noFill/>
              </a:ln>
            </p:spPr>
          </p:pic>
          <p:sp>
            <p:nvSpPr>
              <p:cNvPr id="378" name="Google Shape;378;p25"/>
              <p:cNvSpPr/>
              <p:nvPr/>
            </p:nvSpPr>
            <p:spPr>
              <a:xfrm>
                <a:off x="11273298" y="1990650"/>
                <a:ext cx="836128" cy="28007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50" b="1">
                    <a:solidFill>
                      <a:srgbClr val="000000"/>
                    </a:solidFill>
                    <a:latin typeface="Arial"/>
                    <a:ea typeface="Arial"/>
                    <a:cs typeface="Arial"/>
                    <a:sym typeface="Arial"/>
                  </a:rPr>
                  <a:t>Level</a:t>
                </a:r>
                <a:endParaRPr/>
              </a:p>
              <a:p>
                <a:pPr marL="0" marR="0" lvl="0" indent="0" algn="ctr" rtl="0">
                  <a:spcBef>
                    <a:spcPts val="0"/>
                  </a:spcBef>
                  <a:spcAft>
                    <a:spcPts val="0"/>
                  </a:spcAft>
                  <a:buNone/>
                </a:pPr>
                <a:endParaRPr sz="1350" b="1">
                  <a:solidFill>
                    <a:srgbClr val="000000"/>
                  </a:solidFill>
                  <a:latin typeface="Arial"/>
                  <a:ea typeface="Arial"/>
                  <a:cs typeface="Arial"/>
                  <a:sym typeface="Arial"/>
                </a:endParaRPr>
              </a:p>
              <a:p>
                <a:pPr marL="0" marR="0" lvl="0" indent="0" algn="ctr" rtl="0">
                  <a:spcBef>
                    <a:spcPts val="0"/>
                  </a:spcBef>
                  <a:spcAft>
                    <a:spcPts val="0"/>
                  </a:spcAft>
                  <a:buNone/>
                </a:pPr>
                <a:r>
                  <a:rPr lang="en-US" sz="1350">
                    <a:solidFill>
                      <a:srgbClr val="000000"/>
                    </a:solidFill>
                    <a:latin typeface="Arial"/>
                    <a:ea typeface="Arial"/>
                    <a:cs typeface="Arial"/>
                    <a:sym typeface="Arial"/>
                  </a:rPr>
                  <a:t>0</a:t>
                </a:r>
                <a:endParaRPr/>
              </a:p>
              <a:p>
                <a:pPr marL="0" marR="0" lvl="0" indent="0" algn="ctr" rtl="0">
                  <a:spcBef>
                    <a:spcPts val="0"/>
                  </a:spcBef>
                  <a:spcAft>
                    <a:spcPts val="0"/>
                  </a:spcAft>
                  <a:buNone/>
                </a:pPr>
                <a:endParaRPr sz="1350">
                  <a:solidFill>
                    <a:srgbClr val="000000"/>
                  </a:solidFill>
                  <a:latin typeface="Arial"/>
                  <a:ea typeface="Arial"/>
                  <a:cs typeface="Arial"/>
                  <a:sym typeface="Arial"/>
                </a:endParaRPr>
              </a:p>
              <a:p>
                <a:pPr marL="0" marR="0" lvl="0" indent="0" algn="ctr" rtl="0">
                  <a:spcBef>
                    <a:spcPts val="0"/>
                  </a:spcBef>
                  <a:spcAft>
                    <a:spcPts val="0"/>
                  </a:spcAft>
                  <a:buNone/>
                </a:pPr>
                <a:r>
                  <a:rPr lang="en-US" sz="1350">
                    <a:solidFill>
                      <a:srgbClr val="000000"/>
                    </a:solidFill>
                    <a:latin typeface="Arial"/>
                    <a:ea typeface="Arial"/>
                    <a:cs typeface="Arial"/>
                    <a:sym typeface="Arial"/>
                  </a:rPr>
                  <a:t>1</a:t>
                </a:r>
                <a:endParaRPr/>
              </a:p>
              <a:p>
                <a:pPr marL="0" marR="0" lvl="0" indent="0" algn="ctr" rtl="0">
                  <a:spcBef>
                    <a:spcPts val="900"/>
                  </a:spcBef>
                  <a:spcAft>
                    <a:spcPts val="0"/>
                  </a:spcAft>
                  <a:buNone/>
                </a:pPr>
                <a:r>
                  <a:rPr lang="en-US" sz="1350">
                    <a:solidFill>
                      <a:srgbClr val="000000"/>
                    </a:solidFill>
                    <a:latin typeface="Arial"/>
                    <a:ea typeface="Arial"/>
                    <a:cs typeface="Arial"/>
                    <a:sym typeface="Arial"/>
                  </a:rPr>
                  <a:t>2</a:t>
                </a:r>
                <a:endParaRPr/>
              </a:p>
              <a:p>
                <a:pPr marL="0" marR="0" lvl="0" indent="0" algn="ctr" rtl="0">
                  <a:spcBef>
                    <a:spcPts val="900"/>
                  </a:spcBef>
                  <a:spcAft>
                    <a:spcPts val="0"/>
                  </a:spcAft>
                  <a:buNone/>
                </a:pPr>
                <a:r>
                  <a:rPr lang="en-US" sz="1350">
                    <a:solidFill>
                      <a:srgbClr val="000000"/>
                    </a:solidFill>
                    <a:latin typeface="Arial"/>
                    <a:ea typeface="Arial"/>
                    <a:cs typeface="Arial"/>
                    <a:sym typeface="Arial"/>
                  </a:rPr>
                  <a:t>3</a:t>
                </a:r>
                <a:endParaRPr/>
              </a:p>
              <a:p>
                <a:pPr marL="0" marR="0" lvl="0" indent="0" algn="ctr" rtl="0">
                  <a:spcBef>
                    <a:spcPts val="900"/>
                  </a:spcBef>
                  <a:spcAft>
                    <a:spcPts val="0"/>
                  </a:spcAft>
                  <a:buNone/>
                </a:pPr>
                <a:r>
                  <a:rPr lang="en-US" sz="1350">
                    <a:solidFill>
                      <a:srgbClr val="000000"/>
                    </a:solidFill>
                    <a:latin typeface="Arial"/>
                    <a:ea typeface="Arial"/>
                    <a:cs typeface="Arial"/>
                    <a:sym typeface="Arial"/>
                  </a:rPr>
                  <a:t>4</a:t>
                </a:r>
                <a:endParaRPr/>
              </a:p>
            </p:txBody>
          </p:sp>
        </p:grpSp>
        <p:cxnSp>
          <p:nvCxnSpPr>
            <p:cNvPr id="379" name="Google Shape;379;p25"/>
            <p:cNvCxnSpPr/>
            <p:nvPr/>
          </p:nvCxnSpPr>
          <p:spPr>
            <a:xfrm>
              <a:off x="7660888" y="2999679"/>
              <a:ext cx="4328550" cy="0"/>
            </a:xfrm>
            <a:prstGeom prst="straightConnector1">
              <a:avLst/>
            </a:prstGeom>
            <a:noFill/>
            <a:ln w="28575" cap="flat" cmpd="sng">
              <a:solidFill>
                <a:srgbClr val="AEABAB"/>
              </a:solidFill>
              <a:prstDash val="dash"/>
              <a:miter lim="800000"/>
              <a:headEnd type="none" w="sm" len="sm"/>
              <a:tailEnd type="none" w="sm" len="sm"/>
            </a:ln>
          </p:spPr>
        </p:cxnSp>
        <p:cxnSp>
          <p:nvCxnSpPr>
            <p:cNvPr id="380" name="Google Shape;380;p25"/>
            <p:cNvCxnSpPr/>
            <p:nvPr/>
          </p:nvCxnSpPr>
          <p:spPr>
            <a:xfrm>
              <a:off x="7660888" y="3462453"/>
              <a:ext cx="4328550" cy="0"/>
            </a:xfrm>
            <a:prstGeom prst="straightConnector1">
              <a:avLst/>
            </a:prstGeom>
            <a:noFill/>
            <a:ln w="28575" cap="flat" cmpd="sng">
              <a:solidFill>
                <a:srgbClr val="AEABAB"/>
              </a:solidFill>
              <a:prstDash val="dash"/>
              <a:miter lim="800000"/>
              <a:headEnd type="none" w="sm" len="sm"/>
              <a:tailEnd type="none" w="sm" len="sm"/>
            </a:ln>
          </p:spPr>
        </p:cxnSp>
        <p:cxnSp>
          <p:nvCxnSpPr>
            <p:cNvPr id="381" name="Google Shape;381;p25"/>
            <p:cNvCxnSpPr/>
            <p:nvPr/>
          </p:nvCxnSpPr>
          <p:spPr>
            <a:xfrm>
              <a:off x="7660888" y="3915936"/>
              <a:ext cx="4328550" cy="0"/>
            </a:xfrm>
            <a:prstGeom prst="straightConnector1">
              <a:avLst/>
            </a:prstGeom>
            <a:noFill/>
            <a:ln w="28575" cap="flat" cmpd="sng">
              <a:solidFill>
                <a:srgbClr val="AEABAB"/>
              </a:solidFill>
              <a:prstDash val="dash"/>
              <a:miter lim="800000"/>
              <a:headEnd type="none" w="sm" len="sm"/>
              <a:tailEnd type="none" w="sm" len="sm"/>
            </a:ln>
          </p:spPr>
        </p:cxnSp>
        <p:cxnSp>
          <p:nvCxnSpPr>
            <p:cNvPr id="382" name="Google Shape;382;p25"/>
            <p:cNvCxnSpPr/>
            <p:nvPr/>
          </p:nvCxnSpPr>
          <p:spPr>
            <a:xfrm>
              <a:off x="7660888" y="4350834"/>
              <a:ext cx="4328550" cy="0"/>
            </a:xfrm>
            <a:prstGeom prst="straightConnector1">
              <a:avLst/>
            </a:prstGeom>
            <a:noFill/>
            <a:ln w="28575" cap="flat" cmpd="sng">
              <a:solidFill>
                <a:srgbClr val="AEABAB"/>
              </a:solidFill>
              <a:prstDash val="dash"/>
              <a:miter lim="800000"/>
              <a:headEnd type="none" w="sm" len="sm"/>
              <a:tailEnd type="none" w="sm" len="sm"/>
            </a:ln>
          </p:spPr>
        </p:cxnSp>
      </p:grpSp>
      <p:pic>
        <p:nvPicPr>
          <p:cNvPr id="383" name="Google Shape;383;p25"/>
          <p:cNvPicPr preferRelativeResize="0"/>
          <p:nvPr/>
        </p:nvPicPr>
        <p:blipFill rotWithShape="1">
          <a:blip r:embed="rId4">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6"/>
          <p:cNvSpPr txBox="1">
            <a:spLocks noGrp="1"/>
          </p:cNvSpPr>
          <p:nvPr>
            <p:ph type="title"/>
          </p:nvPr>
        </p:nvSpPr>
        <p:spPr>
          <a:xfrm>
            <a:off x="628650" y="202152"/>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Trebuchet MS"/>
              <a:buNone/>
            </a:pPr>
            <a:r>
              <a:rPr lang="en-US"/>
              <a:t>CONTOH STRUKTUR DATA TREE</a:t>
            </a:r>
            <a:endParaRPr/>
          </a:p>
        </p:txBody>
      </p:sp>
      <p:sp>
        <p:nvSpPr>
          <p:cNvPr id="389" name="Google Shape;389;p26"/>
          <p:cNvSpPr txBox="1">
            <a:spLocks noGrp="1"/>
          </p:cNvSpPr>
          <p:nvPr>
            <p:ph type="body" idx="1"/>
          </p:nvPr>
        </p:nvSpPr>
        <p:spPr>
          <a:xfrm>
            <a:off x="628650" y="1369219"/>
            <a:ext cx="4347582" cy="3420113"/>
          </a:xfrm>
          <a:prstGeom prst="rect">
            <a:avLst/>
          </a:prstGeom>
          <a:noFill/>
          <a:ln>
            <a:noFill/>
          </a:ln>
        </p:spPr>
        <p:txBody>
          <a:bodyPr spcFirstLastPara="1" wrap="square" lIns="91425" tIns="45700" rIns="91425" bIns="45700" anchor="t" anchorCtr="0">
            <a:normAutofit/>
          </a:bodyPr>
          <a:lstStyle/>
          <a:p>
            <a:pPr marL="171450" lvl="0" indent="-171450" algn="l" rtl="0">
              <a:lnSpc>
                <a:spcPct val="120000"/>
              </a:lnSpc>
              <a:spcBef>
                <a:spcPts val="0"/>
              </a:spcBef>
              <a:spcAft>
                <a:spcPts val="0"/>
              </a:spcAft>
              <a:buClr>
                <a:schemeClr val="dk1"/>
              </a:buClr>
              <a:buSzPts val="2100"/>
              <a:buChar char="•"/>
            </a:pPr>
            <a:r>
              <a:rPr lang="en-US"/>
              <a:t>Controh ilustrasi struktur pohon:</a:t>
            </a:r>
            <a:endParaRPr/>
          </a:p>
          <a:p>
            <a:pPr marL="514350" lvl="1" indent="-171450" algn="l" rtl="0">
              <a:lnSpc>
                <a:spcPct val="120000"/>
              </a:lnSpc>
              <a:spcBef>
                <a:spcPts val="375"/>
              </a:spcBef>
              <a:spcAft>
                <a:spcPts val="0"/>
              </a:spcAft>
              <a:buClr>
                <a:schemeClr val="dk1"/>
              </a:buClr>
              <a:buSzPts val="1800"/>
              <a:buChar char="•"/>
            </a:pPr>
            <a:r>
              <a:rPr lang="en-US"/>
              <a:t>Family Tree (Pohon Keluarga)</a:t>
            </a:r>
            <a:endParaRPr/>
          </a:p>
          <a:p>
            <a:pPr marL="514350" lvl="1" indent="-171450" algn="l" rtl="0">
              <a:lnSpc>
                <a:spcPct val="120000"/>
              </a:lnSpc>
              <a:spcBef>
                <a:spcPts val="375"/>
              </a:spcBef>
              <a:spcAft>
                <a:spcPts val="0"/>
              </a:spcAft>
              <a:buClr>
                <a:schemeClr val="dk1"/>
              </a:buClr>
              <a:buSzPts val="1800"/>
              <a:buChar char="•"/>
            </a:pPr>
            <a:r>
              <a:rPr lang="en-US"/>
              <a:t>Struktur Organisasi</a:t>
            </a:r>
            <a:endParaRPr/>
          </a:p>
          <a:p>
            <a:pPr marL="514350" lvl="1" indent="-171450" algn="l" rtl="0">
              <a:lnSpc>
                <a:spcPct val="120000"/>
              </a:lnSpc>
              <a:spcBef>
                <a:spcPts val="375"/>
              </a:spcBef>
              <a:spcAft>
                <a:spcPts val="0"/>
              </a:spcAft>
              <a:buClr>
                <a:schemeClr val="dk1"/>
              </a:buClr>
              <a:buSzPts val="1800"/>
              <a:buChar char="•"/>
            </a:pPr>
            <a:r>
              <a:rPr lang="en-US"/>
              <a:t>Jadwal Turnamen</a:t>
            </a:r>
            <a:endParaRPr/>
          </a:p>
          <a:p>
            <a:pPr marL="514350" lvl="1" indent="-171450" algn="l" rtl="0">
              <a:lnSpc>
                <a:spcPct val="120000"/>
              </a:lnSpc>
              <a:spcBef>
                <a:spcPts val="375"/>
              </a:spcBef>
              <a:spcAft>
                <a:spcPts val="0"/>
              </a:spcAft>
              <a:buClr>
                <a:schemeClr val="dk1"/>
              </a:buClr>
              <a:buSzPts val="1800"/>
              <a:buChar char="•"/>
            </a:pPr>
            <a:r>
              <a:rPr lang="en-US"/>
              <a:t>dll</a:t>
            </a:r>
            <a:endParaRPr/>
          </a:p>
        </p:txBody>
      </p:sp>
      <p:grpSp>
        <p:nvGrpSpPr>
          <p:cNvPr id="390" name="Google Shape;390;p26"/>
          <p:cNvGrpSpPr/>
          <p:nvPr/>
        </p:nvGrpSpPr>
        <p:grpSpPr>
          <a:xfrm>
            <a:off x="3759247" y="1860616"/>
            <a:ext cx="4917319" cy="2667931"/>
            <a:chOff x="1441" y="260784"/>
            <a:chExt cx="4917319" cy="2667931"/>
          </a:xfrm>
        </p:grpSpPr>
        <p:sp>
          <p:nvSpPr>
            <p:cNvPr id="391" name="Google Shape;391;p26"/>
            <p:cNvSpPr/>
            <p:nvPr/>
          </p:nvSpPr>
          <p:spPr>
            <a:xfrm>
              <a:off x="4244081" y="1867203"/>
              <a:ext cx="91440" cy="299327"/>
            </a:xfrm>
            <a:custGeom>
              <a:avLst/>
              <a:gdLst/>
              <a:ahLst/>
              <a:cxnLst/>
              <a:rect l="l" t="t" r="r" b="b"/>
              <a:pathLst>
                <a:path w="120000" h="120000" extrusionOk="0">
                  <a:moveTo>
                    <a:pt x="60000" y="0"/>
                  </a:moveTo>
                  <a:lnTo>
                    <a:pt x="60000" y="120000"/>
                  </a:lnTo>
                </a:path>
              </a:pathLst>
            </a:custGeom>
            <a:noFill/>
            <a:ln w="12700" cap="flat" cmpd="sng">
              <a:solidFill>
                <a:srgbClr val="4372C3"/>
              </a:solidFill>
              <a:prstDash val="solid"/>
              <a:miter lim="800000"/>
              <a:headEnd type="none" w="sm" len="sm"/>
              <a:tailEnd type="none" w="sm" len="sm"/>
            </a:ln>
          </p:spPr>
        </p:sp>
        <p:sp>
          <p:nvSpPr>
            <p:cNvPr id="392" name="Google Shape;392;p26"/>
            <p:cNvSpPr/>
            <p:nvPr/>
          </p:nvSpPr>
          <p:spPr>
            <a:xfrm>
              <a:off x="2402922" y="914330"/>
              <a:ext cx="1886878" cy="299327"/>
            </a:xfrm>
            <a:custGeom>
              <a:avLst/>
              <a:gdLst/>
              <a:ahLst/>
              <a:cxnLst/>
              <a:rect l="l" t="t" r="r" b="b"/>
              <a:pathLst>
                <a:path w="120000" h="120000" extrusionOk="0">
                  <a:moveTo>
                    <a:pt x="0" y="0"/>
                  </a:moveTo>
                  <a:lnTo>
                    <a:pt x="0" y="81776"/>
                  </a:lnTo>
                  <a:lnTo>
                    <a:pt x="120000" y="81776"/>
                  </a:lnTo>
                  <a:lnTo>
                    <a:pt x="120000" y="120000"/>
                  </a:lnTo>
                </a:path>
              </a:pathLst>
            </a:custGeom>
            <a:noFill/>
            <a:ln w="12700" cap="flat" cmpd="sng">
              <a:solidFill>
                <a:schemeClr val="accent6"/>
              </a:solidFill>
              <a:prstDash val="solid"/>
              <a:miter lim="800000"/>
              <a:headEnd type="none" w="sm" len="sm"/>
              <a:tailEnd type="none" w="sm" len="sm"/>
            </a:ln>
          </p:spPr>
        </p:sp>
        <p:sp>
          <p:nvSpPr>
            <p:cNvPr id="393" name="Google Shape;393;p26"/>
            <p:cNvSpPr/>
            <p:nvPr/>
          </p:nvSpPr>
          <p:spPr>
            <a:xfrm>
              <a:off x="2402922" y="914330"/>
              <a:ext cx="628959" cy="299327"/>
            </a:xfrm>
            <a:custGeom>
              <a:avLst/>
              <a:gdLst/>
              <a:ahLst/>
              <a:cxnLst/>
              <a:rect l="l" t="t" r="r" b="b"/>
              <a:pathLst>
                <a:path w="120000" h="120000" extrusionOk="0">
                  <a:moveTo>
                    <a:pt x="0" y="0"/>
                  </a:moveTo>
                  <a:lnTo>
                    <a:pt x="0" y="81776"/>
                  </a:lnTo>
                  <a:lnTo>
                    <a:pt x="120000" y="81776"/>
                  </a:lnTo>
                  <a:lnTo>
                    <a:pt x="120000" y="120000"/>
                  </a:lnTo>
                </a:path>
              </a:pathLst>
            </a:custGeom>
            <a:noFill/>
            <a:ln w="12700" cap="flat" cmpd="sng">
              <a:solidFill>
                <a:schemeClr val="accent6"/>
              </a:solidFill>
              <a:prstDash val="solid"/>
              <a:miter lim="800000"/>
              <a:headEnd type="none" w="sm" len="sm"/>
              <a:tailEnd type="none" w="sm" len="sm"/>
            </a:ln>
          </p:spPr>
        </p:sp>
        <p:sp>
          <p:nvSpPr>
            <p:cNvPr id="394" name="Google Shape;394;p26"/>
            <p:cNvSpPr/>
            <p:nvPr/>
          </p:nvSpPr>
          <p:spPr>
            <a:xfrm>
              <a:off x="1773963" y="1867203"/>
              <a:ext cx="628959" cy="299327"/>
            </a:xfrm>
            <a:custGeom>
              <a:avLst/>
              <a:gdLst/>
              <a:ahLst/>
              <a:cxnLst/>
              <a:rect l="l" t="t" r="r" b="b"/>
              <a:pathLst>
                <a:path w="120000" h="120000" extrusionOk="0">
                  <a:moveTo>
                    <a:pt x="0" y="0"/>
                  </a:moveTo>
                  <a:lnTo>
                    <a:pt x="0" y="81776"/>
                  </a:lnTo>
                  <a:lnTo>
                    <a:pt x="120000" y="81776"/>
                  </a:lnTo>
                  <a:lnTo>
                    <a:pt x="120000" y="120000"/>
                  </a:lnTo>
                </a:path>
              </a:pathLst>
            </a:custGeom>
            <a:noFill/>
            <a:ln w="12700" cap="flat" cmpd="sng">
              <a:solidFill>
                <a:srgbClr val="4372C3"/>
              </a:solidFill>
              <a:prstDash val="solid"/>
              <a:miter lim="800000"/>
              <a:headEnd type="none" w="sm" len="sm"/>
              <a:tailEnd type="none" w="sm" len="sm"/>
            </a:ln>
          </p:spPr>
        </p:sp>
        <p:sp>
          <p:nvSpPr>
            <p:cNvPr id="395" name="Google Shape;395;p26"/>
            <p:cNvSpPr/>
            <p:nvPr/>
          </p:nvSpPr>
          <p:spPr>
            <a:xfrm>
              <a:off x="1145004" y="1867203"/>
              <a:ext cx="628959" cy="299327"/>
            </a:xfrm>
            <a:custGeom>
              <a:avLst/>
              <a:gdLst/>
              <a:ahLst/>
              <a:cxnLst/>
              <a:rect l="l" t="t" r="r" b="b"/>
              <a:pathLst>
                <a:path w="120000" h="120000" extrusionOk="0">
                  <a:moveTo>
                    <a:pt x="120000" y="0"/>
                  </a:moveTo>
                  <a:lnTo>
                    <a:pt x="120000" y="81776"/>
                  </a:lnTo>
                  <a:lnTo>
                    <a:pt x="0" y="81776"/>
                  </a:lnTo>
                  <a:lnTo>
                    <a:pt x="0" y="120000"/>
                  </a:lnTo>
                </a:path>
              </a:pathLst>
            </a:custGeom>
            <a:noFill/>
            <a:ln w="12700" cap="flat" cmpd="sng">
              <a:solidFill>
                <a:srgbClr val="4372C3"/>
              </a:solidFill>
              <a:prstDash val="solid"/>
              <a:miter lim="800000"/>
              <a:headEnd type="none" w="sm" len="sm"/>
              <a:tailEnd type="none" w="sm" len="sm"/>
            </a:ln>
          </p:spPr>
        </p:sp>
        <p:sp>
          <p:nvSpPr>
            <p:cNvPr id="396" name="Google Shape;396;p26"/>
            <p:cNvSpPr/>
            <p:nvPr/>
          </p:nvSpPr>
          <p:spPr>
            <a:xfrm>
              <a:off x="1773963" y="914330"/>
              <a:ext cx="628959" cy="299327"/>
            </a:xfrm>
            <a:custGeom>
              <a:avLst/>
              <a:gdLst/>
              <a:ahLst/>
              <a:cxnLst/>
              <a:rect l="l" t="t" r="r" b="b"/>
              <a:pathLst>
                <a:path w="120000" h="120000" extrusionOk="0">
                  <a:moveTo>
                    <a:pt x="120000" y="0"/>
                  </a:moveTo>
                  <a:lnTo>
                    <a:pt x="120000" y="81776"/>
                  </a:lnTo>
                  <a:lnTo>
                    <a:pt x="0" y="81776"/>
                  </a:lnTo>
                  <a:lnTo>
                    <a:pt x="0" y="120000"/>
                  </a:lnTo>
                </a:path>
              </a:pathLst>
            </a:custGeom>
            <a:noFill/>
            <a:ln w="12700" cap="flat" cmpd="sng">
              <a:solidFill>
                <a:schemeClr val="accent6"/>
              </a:solidFill>
              <a:prstDash val="solid"/>
              <a:miter lim="800000"/>
              <a:headEnd type="none" w="sm" len="sm"/>
              <a:tailEnd type="none" w="sm" len="sm"/>
            </a:ln>
          </p:spPr>
        </p:sp>
        <p:sp>
          <p:nvSpPr>
            <p:cNvPr id="397" name="Google Shape;397;p26"/>
            <p:cNvSpPr/>
            <p:nvPr/>
          </p:nvSpPr>
          <p:spPr>
            <a:xfrm>
              <a:off x="516044" y="914330"/>
              <a:ext cx="1886878" cy="299327"/>
            </a:xfrm>
            <a:custGeom>
              <a:avLst/>
              <a:gdLst/>
              <a:ahLst/>
              <a:cxnLst/>
              <a:rect l="l" t="t" r="r" b="b"/>
              <a:pathLst>
                <a:path w="120000" h="120000" extrusionOk="0">
                  <a:moveTo>
                    <a:pt x="120000" y="0"/>
                  </a:moveTo>
                  <a:lnTo>
                    <a:pt x="120000" y="81776"/>
                  </a:lnTo>
                  <a:lnTo>
                    <a:pt x="0" y="81776"/>
                  </a:lnTo>
                  <a:lnTo>
                    <a:pt x="0" y="120000"/>
                  </a:lnTo>
                </a:path>
              </a:pathLst>
            </a:custGeom>
            <a:noFill/>
            <a:ln w="12700" cap="flat" cmpd="sng">
              <a:solidFill>
                <a:schemeClr val="accent6"/>
              </a:solidFill>
              <a:prstDash val="solid"/>
              <a:miter lim="800000"/>
              <a:headEnd type="none" w="sm" len="sm"/>
              <a:tailEnd type="none" w="sm" len="sm"/>
            </a:ln>
          </p:spPr>
        </p:sp>
        <p:sp>
          <p:nvSpPr>
            <p:cNvPr id="398" name="Google Shape;398;p26"/>
            <p:cNvSpPr/>
            <p:nvPr/>
          </p:nvSpPr>
          <p:spPr>
            <a:xfrm>
              <a:off x="1888319" y="260784"/>
              <a:ext cx="1029206" cy="653546"/>
            </a:xfrm>
            <a:prstGeom prst="roundRect">
              <a:avLst>
                <a:gd name="adj" fmla="val 10000"/>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2002675" y="369422"/>
              <a:ext cx="1029206" cy="653546"/>
            </a:xfrm>
            <a:prstGeom prst="roundRect">
              <a:avLst>
                <a:gd name="adj" fmla="val 10000"/>
              </a:avLst>
            </a:prstGeom>
            <a:solidFill>
              <a:schemeClr val="lt1">
                <a:alpha val="89803"/>
              </a:schemeClr>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txBox="1"/>
            <p:nvPr/>
          </p:nvSpPr>
          <p:spPr>
            <a:xfrm>
              <a:off x="2021817" y="388564"/>
              <a:ext cx="990922" cy="615262"/>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700"/>
                <a:buFont typeface="Calibri"/>
                <a:buNone/>
              </a:pPr>
              <a:r>
                <a:rPr lang="en-US" sz="1700">
                  <a:solidFill>
                    <a:schemeClr val="dk1"/>
                  </a:solidFill>
                  <a:latin typeface="Calibri"/>
                  <a:ea typeface="Calibri"/>
                  <a:cs typeface="Calibri"/>
                  <a:sym typeface="Calibri"/>
                </a:rPr>
                <a:t>a: grandpa</a:t>
              </a:r>
              <a:endParaRPr/>
            </a:p>
          </p:txBody>
        </p:sp>
        <p:sp>
          <p:nvSpPr>
            <p:cNvPr id="401" name="Google Shape;401;p26"/>
            <p:cNvSpPr/>
            <p:nvPr/>
          </p:nvSpPr>
          <p:spPr>
            <a:xfrm>
              <a:off x="1441" y="1213657"/>
              <a:ext cx="1029206" cy="653546"/>
            </a:xfrm>
            <a:prstGeom prst="roundRect">
              <a:avLst>
                <a:gd name="adj" fmla="val 10000"/>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115797" y="1322296"/>
              <a:ext cx="1029206" cy="653546"/>
            </a:xfrm>
            <a:prstGeom prst="roundRect">
              <a:avLst>
                <a:gd name="adj" fmla="val 10000"/>
              </a:avLst>
            </a:prstGeom>
            <a:solidFill>
              <a:schemeClr val="lt1">
                <a:alpha val="89803"/>
              </a:schemeClr>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txBox="1"/>
            <p:nvPr/>
          </p:nvSpPr>
          <p:spPr>
            <a:xfrm>
              <a:off x="134939" y="1341438"/>
              <a:ext cx="990922" cy="615262"/>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700"/>
                <a:buFont typeface="Calibri"/>
                <a:buNone/>
              </a:pPr>
              <a:r>
                <a:rPr lang="en-US" sz="1700">
                  <a:solidFill>
                    <a:schemeClr val="dk1"/>
                  </a:solidFill>
                  <a:latin typeface="Calibri"/>
                  <a:ea typeface="Calibri"/>
                  <a:cs typeface="Calibri"/>
                  <a:sym typeface="Calibri"/>
                </a:rPr>
                <a:t>b: uncle</a:t>
              </a:r>
              <a:endParaRPr/>
            </a:p>
          </p:txBody>
        </p:sp>
        <p:sp>
          <p:nvSpPr>
            <p:cNvPr id="404" name="Google Shape;404;p26"/>
            <p:cNvSpPr/>
            <p:nvPr/>
          </p:nvSpPr>
          <p:spPr>
            <a:xfrm>
              <a:off x="1259360" y="1213657"/>
              <a:ext cx="1029206" cy="653546"/>
            </a:xfrm>
            <a:prstGeom prst="roundRect">
              <a:avLst>
                <a:gd name="adj" fmla="val 10000"/>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1373716" y="1322296"/>
              <a:ext cx="1029206" cy="653546"/>
            </a:xfrm>
            <a:prstGeom prst="roundRect">
              <a:avLst>
                <a:gd name="adj" fmla="val 10000"/>
              </a:avLst>
            </a:prstGeom>
            <a:solidFill>
              <a:schemeClr val="lt1">
                <a:alpha val="89803"/>
              </a:schemeClr>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txBox="1"/>
            <p:nvPr/>
          </p:nvSpPr>
          <p:spPr>
            <a:xfrm>
              <a:off x="1392858" y="1341438"/>
              <a:ext cx="990922" cy="615262"/>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700"/>
                <a:buFont typeface="Calibri"/>
                <a:buNone/>
              </a:pPr>
              <a:r>
                <a:rPr lang="en-US" sz="1700">
                  <a:solidFill>
                    <a:schemeClr val="dk1"/>
                  </a:solidFill>
                  <a:latin typeface="Calibri"/>
                  <a:ea typeface="Calibri"/>
                  <a:cs typeface="Calibri"/>
                  <a:sym typeface="Calibri"/>
                </a:rPr>
                <a:t>c: dad</a:t>
              </a:r>
              <a:endParaRPr/>
            </a:p>
          </p:txBody>
        </p:sp>
        <p:sp>
          <p:nvSpPr>
            <p:cNvPr id="407" name="Google Shape;407;p26"/>
            <p:cNvSpPr/>
            <p:nvPr/>
          </p:nvSpPr>
          <p:spPr>
            <a:xfrm>
              <a:off x="630400" y="2166531"/>
              <a:ext cx="1029206" cy="653546"/>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744757" y="2275169"/>
              <a:ext cx="1029206" cy="653546"/>
            </a:xfrm>
            <a:prstGeom prst="roundRect">
              <a:avLst>
                <a:gd name="adj" fmla="val 1000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txBox="1"/>
            <p:nvPr/>
          </p:nvSpPr>
          <p:spPr>
            <a:xfrm>
              <a:off x="763899" y="2294311"/>
              <a:ext cx="990922" cy="615262"/>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700"/>
                <a:buFont typeface="Calibri"/>
                <a:buNone/>
              </a:pPr>
              <a:r>
                <a:rPr lang="en-US" sz="1700">
                  <a:solidFill>
                    <a:schemeClr val="dk1"/>
                  </a:solidFill>
                  <a:latin typeface="Calibri"/>
                  <a:ea typeface="Calibri"/>
                  <a:cs typeface="Calibri"/>
                  <a:sym typeface="Calibri"/>
                </a:rPr>
                <a:t>f: me</a:t>
              </a:r>
              <a:endParaRPr/>
            </a:p>
          </p:txBody>
        </p:sp>
        <p:sp>
          <p:nvSpPr>
            <p:cNvPr id="410" name="Google Shape;410;p26"/>
            <p:cNvSpPr/>
            <p:nvPr/>
          </p:nvSpPr>
          <p:spPr>
            <a:xfrm>
              <a:off x="1888319" y="2166531"/>
              <a:ext cx="1029206" cy="653546"/>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6"/>
            <p:cNvSpPr/>
            <p:nvPr/>
          </p:nvSpPr>
          <p:spPr>
            <a:xfrm>
              <a:off x="2002675" y="2275169"/>
              <a:ext cx="1029206" cy="653546"/>
            </a:xfrm>
            <a:prstGeom prst="roundRect">
              <a:avLst>
                <a:gd name="adj" fmla="val 1000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txBox="1"/>
            <p:nvPr/>
          </p:nvSpPr>
          <p:spPr>
            <a:xfrm>
              <a:off x="2021817" y="2294311"/>
              <a:ext cx="990922" cy="615262"/>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700"/>
                <a:buFont typeface="Calibri"/>
                <a:buNone/>
              </a:pPr>
              <a:r>
                <a:rPr lang="en-US" sz="1700">
                  <a:solidFill>
                    <a:schemeClr val="dk1"/>
                  </a:solidFill>
                  <a:latin typeface="Calibri"/>
                  <a:ea typeface="Calibri"/>
                  <a:cs typeface="Calibri"/>
                  <a:sym typeface="Calibri"/>
                </a:rPr>
                <a:t>g: my bro</a:t>
              </a:r>
              <a:endParaRPr/>
            </a:p>
          </p:txBody>
        </p:sp>
        <p:sp>
          <p:nvSpPr>
            <p:cNvPr id="413" name="Google Shape;413;p26"/>
            <p:cNvSpPr/>
            <p:nvPr/>
          </p:nvSpPr>
          <p:spPr>
            <a:xfrm>
              <a:off x="2517279" y="1213657"/>
              <a:ext cx="1029206" cy="653546"/>
            </a:xfrm>
            <a:prstGeom prst="roundRect">
              <a:avLst>
                <a:gd name="adj" fmla="val 10000"/>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a:off x="2631635" y="1322296"/>
              <a:ext cx="1029206" cy="653546"/>
            </a:xfrm>
            <a:prstGeom prst="roundRect">
              <a:avLst>
                <a:gd name="adj" fmla="val 10000"/>
              </a:avLst>
            </a:prstGeom>
            <a:solidFill>
              <a:schemeClr val="lt1">
                <a:alpha val="89803"/>
              </a:schemeClr>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txBox="1"/>
            <p:nvPr/>
          </p:nvSpPr>
          <p:spPr>
            <a:xfrm>
              <a:off x="2650777" y="1341438"/>
              <a:ext cx="990922" cy="615262"/>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700"/>
                <a:buFont typeface="Calibri"/>
                <a:buNone/>
              </a:pPr>
              <a:r>
                <a:rPr lang="en-US" sz="1700">
                  <a:solidFill>
                    <a:schemeClr val="dk1"/>
                  </a:solidFill>
                  <a:latin typeface="Calibri"/>
                  <a:ea typeface="Calibri"/>
                  <a:cs typeface="Calibri"/>
                  <a:sym typeface="Calibri"/>
                </a:rPr>
                <a:t>d: aunt1</a:t>
              </a:r>
              <a:endParaRPr/>
            </a:p>
          </p:txBody>
        </p:sp>
        <p:sp>
          <p:nvSpPr>
            <p:cNvPr id="416" name="Google Shape;416;p26"/>
            <p:cNvSpPr/>
            <p:nvPr/>
          </p:nvSpPr>
          <p:spPr>
            <a:xfrm>
              <a:off x="3775197" y="1213657"/>
              <a:ext cx="1029206" cy="653546"/>
            </a:xfrm>
            <a:prstGeom prst="roundRect">
              <a:avLst>
                <a:gd name="adj" fmla="val 10000"/>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3889554" y="1322296"/>
              <a:ext cx="1029206" cy="653546"/>
            </a:xfrm>
            <a:prstGeom prst="roundRect">
              <a:avLst>
                <a:gd name="adj" fmla="val 10000"/>
              </a:avLst>
            </a:prstGeom>
            <a:solidFill>
              <a:schemeClr val="lt1">
                <a:alpha val="89803"/>
              </a:schemeClr>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txBox="1"/>
            <p:nvPr/>
          </p:nvSpPr>
          <p:spPr>
            <a:xfrm>
              <a:off x="3908696" y="1341438"/>
              <a:ext cx="990922" cy="615262"/>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700"/>
                <a:buFont typeface="Calibri"/>
                <a:buNone/>
              </a:pPr>
              <a:r>
                <a:rPr lang="en-US" sz="1700">
                  <a:solidFill>
                    <a:schemeClr val="dk1"/>
                  </a:solidFill>
                  <a:latin typeface="Calibri"/>
                  <a:ea typeface="Calibri"/>
                  <a:cs typeface="Calibri"/>
                  <a:sym typeface="Calibri"/>
                </a:rPr>
                <a:t>e: aunt2</a:t>
              </a:r>
              <a:endParaRPr/>
            </a:p>
          </p:txBody>
        </p:sp>
        <p:sp>
          <p:nvSpPr>
            <p:cNvPr id="419" name="Google Shape;419;p26"/>
            <p:cNvSpPr/>
            <p:nvPr/>
          </p:nvSpPr>
          <p:spPr>
            <a:xfrm>
              <a:off x="3775197" y="2166531"/>
              <a:ext cx="1029206" cy="653546"/>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3889554" y="2275169"/>
              <a:ext cx="1029206" cy="653546"/>
            </a:xfrm>
            <a:prstGeom prst="roundRect">
              <a:avLst>
                <a:gd name="adj" fmla="val 1000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txBox="1"/>
            <p:nvPr/>
          </p:nvSpPr>
          <p:spPr>
            <a:xfrm>
              <a:off x="3908696" y="2294311"/>
              <a:ext cx="990922" cy="615262"/>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700"/>
                <a:buFont typeface="Calibri"/>
                <a:buNone/>
              </a:pPr>
              <a:r>
                <a:rPr lang="en-US" sz="1700">
                  <a:solidFill>
                    <a:schemeClr val="dk1"/>
                  </a:solidFill>
                  <a:latin typeface="Calibri"/>
                  <a:ea typeface="Calibri"/>
                  <a:cs typeface="Calibri"/>
                  <a:sym typeface="Calibri"/>
                </a:rPr>
                <a:t>h: my cousin</a:t>
              </a:r>
              <a:endParaRPr/>
            </a:p>
          </p:txBody>
        </p:sp>
      </p:grpSp>
      <p:pic>
        <p:nvPicPr>
          <p:cNvPr id="422" name="Google Shape;422;p26"/>
          <p:cNvPicPr preferRelativeResize="0"/>
          <p:nvPr/>
        </p:nvPicPr>
        <p:blipFill rotWithShape="1">
          <a:blip r:embed="rId3">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7"/>
          <p:cNvSpPr txBox="1">
            <a:spLocks noGrp="1"/>
          </p:cNvSpPr>
          <p:nvPr>
            <p:ph type="title"/>
          </p:nvPr>
        </p:nvSpPr>
        <p:spPr>
          <a:xfrm>
            <a:off x="653654" y="150692"/>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Trebuchet MS"/>
              <a:buNone/>
            </a:pPr>
            <a:r>
              <a:rPr lang="en-US"/>
              <a:t>TERMINOLOGI STRUKTUR DATA TREE</a:t>
            </a:r>
            <a:endParaRPr/>
          </a:p>
        </p:txBody>
      </p:sp>
      <p:pic>
        <p:nvPicPr>
          <p:cNvPr id="428" name="Google Shape;428;p27"/>
          <p:cNvPicPr preferRelativeResize="0"/>
          <p:nvPr/>
        </p:nvPicPr>
        <p:blipFill rotWithShape="1">
          <a:blip r:embed="rId3">
            <a:alphaModFix/>
          </a:blip>
          <a:srcRect/>
          <a:stretch/>
        </p:blipFill>
        <p:spPr>
          <a:xfrm>
            <a:off x="1360885" y="1144864"/>
            <a:ext cx="6179344" cy="3454766"/>
          </a:xfrm>
          <a:prstGeom prst="rect">
            <a:avLst/>
          </a:prstGeom>
          <a:noFill/>
          <a:ln>
            <a:noFill/>
          </a:ln>
        </p:spPr>
      </p:pic>
      <p:sp>
        <p:nvSpPr>
          <p:cNvPr id="429" name="Google Shape;429;p27"/>
          <p:cNvSpPr/>
          <p:nvPr/>
        </p:nvSpPr>
        <p:spPr>
          <a:xfrm>
            <a:off x="1275160" y="4673241"/>
            <a:ext cx="664368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Arial"/>
                <a:ea typeface="Arial"/>
                <a:cs typeface="Arial"/>
                <a:sym typeface="Arial"/>
              </a:rPr>
              <a:t>Path : urutan nodes yang menjadi jalur lintasan kunjungan pohon yang terhubung oleh edges</a:t>
            </a:r>
            <a:endParaRPr sz="1200">
              <a:solidFill>
                <a:srgbClr val="000000"/>
              </a:solidFill>
              <a:latin typeface="Calibri"/>
              <a:ea typeface="Calibri"/>
              <a:cs typeface="Calibri"/>
              <a:sym typeface="Calibri"/>
            </a:endParaRPr>
          </a:p>
        </p:txBody>
      </p:sp>
      <p:pic>
        <p:nvPicPr>
          <p:cNvPr id="430" name="Google Shape;430;p27"/>
          <p:cNvPicPr preferRelativeResize="0"/>
          <p:nvPr/>
        </p:nvPicPr>
        <p:blipFill rotWithShape="1">
          <a:blip r:embed="rId4">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8"/>
          <p:cNvSpPr txBox="1">
            <a:spLocks noGrp="1"/>
          </p:cNvSpPr>
          <p:nvPr>
            <p:ph type="title"/>
          </p:nvPr>
        </p:nvSpPr>
        <p:spPr>
          <a:xfrm>
            <a:off x="628650" y="171035"/>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Trebuchet MS"/>
              <a:buNone/>
            </a:pPr>
            <a:r>
              <a:rPr lang="en-US"/>
              <a:t>TERMINOLOGI STRUKTUR DATA TREE</a:t>
            </a:r>
            <a:endParaRPr/>
          </a:p>
        </p:txBody>
      </p:sp>
      <p:sp>
        <p:nvSpPr>
          <p:cNvPr id="436" name="Google Shape;436;p28"/>
          <p:cNvSpPr/>
          <p:nvPr/>
        </p:nvSpPr>
        <p:spPr>
          <a:xfrm>
            <a:off x="712177" y="1197678"/>
            <a:ext cx="3991709" cy="2864759"/>
          </a:xfrm>
          <a:prstGeom prst="rect">
            <a:avLst/>
          </a:prstGeom>
          <a:noFill/>
          <a:ln>
            <a:noFill/>
          </a:ln>
        </p:spPr>
        <p:txBody>
          <a:bodyPr spcFirstLastPara="1" wrap="square" lIns="91425" tIns="45700" rIns="91425" bIns="45700" anchor="t" anchorCtr="0">
            <a:spAutoFit/>
          </a:bodyPr>
          <a:lstStyle/>
          <a:p>
            <a:pPr marL="214313" marR="0" lvl="0" indent="-214313" algn="l" rtl="0">
              <a:lnSpc>
                <a:spcPct val="150000"/>
              </a:lnSpc>
              <a:spcBef>
                <a:spcPts val="0"/>
              </a:spcBef>
              <a:spcAft>
                <a:spcPts val="0"/>
              </a:spcAft>
              <a:buClr>
                <a:srgbClr val="000000"/>
              </a:buClr>
              <a:buSzPts val="1350"/>
              <a:buFont typeface="Arial"/>
              <a:buChar char="•"/>
            </a:pPr>
            <a:r>
              <a:rPr lang="en-US" sz="1350" b="1">
                <a:solidFill>
                  <a:srgbClr val="000000"/>
                </a:solidFill>
                <a:latin typeface="Arial"/>
                <a:ea typeface="Arial"/>
                <a:cs typeface="Arial"/>
                <a:sym typeface="Arial"/>
              </a:rPr>
              <a:t>Lintasan (path) </a:t>
            </a:r>
            <a:r>
              <a:rPr lang="en-US" sz="1350">
                <a:solidFill>
                  <a:srgbClr val="000000"/>
                </a:solidFill>
                <a:latin typeface="Arial"/>
                <a:ea typeface="Arial"/>
                <a:cs typeface="Arial"/>
                <a:sym typeface="Arial"/>
              </a:rPr>
              <a:t>sebuah node X adalah urutan akses untuk mendapatkan X yang dimulai dari Akar. </a:t>
            </a:r>
            <a:endParaRPr/>
          </a:p>
          <a:p>
            <a:pPr marL="557213" marR="0" lvl="1" indent="-214312" algn="l" rtl="0">
              <a:lnSpc>
                <a:spcPct val="150000"/>
              </a:lnSpc>
              <a:spcBef>
                <a:spcPts val="0"/>
              </a:spcBef>
              <a:spcAft>
                <a:spcPts val="0"/>
              </a:spcAft>
              <a:buClr>
                <a:srgbClr val="000000"/>
              </a:buClr>
              <a:buSzPts val="1350"/>
              <a:buFont typeface="Arial"/>
              <a:buChar char="•"/>
            </a:pPr>
            <a:r>
              <a:rPr lang="en-US" sz="1350" b="0" i="0" u="none" strike="noStrike" cap="none">
                <a:solidFill>
                  <a:srgbClr val="000000"/>
                </a:solidFill>
                <a:latin typeface="Arial"/>
                <a:ea typeface="Arial"/>
                <a:cs typeface="Arial"/>
                <a:sym typeface="Arial"/>
              </a:rPr>
              <a:t>Contoh (dengan menggunakan tree di samping): </a:t>
            </a:r>
            <a:br>
              <a:rPr lang="en-US" sz="1350" b="0" i="0" u="none" strike="noStrike" cap="none">
                <a:solidFill>
                  <a:srgbClr val="000000"/>
                </a:solidFill>
                <a:latin typeface="Arial"/>
                <a:ea typeface="Arial"/>
                <a:cs typeface="Arial"/>
                <a:sym typeface="Arial"/>
              </a:rPr>
            </a:br>
            <a:r>
              <a:rPr lang="en-US" sz="1350" b="0" i="0" u="none" strike="noStrike" cap="none">
                <a:solidFill>
                  <a:srgbClr val="000000"/>
                </a:solidFill>
                <a:latin typeface="Arial"/>
                <a:ea typeface="Arial"/>
                <a:cs typeface="Arial"/>
                <a:sym typeface="Arial"/>
              </a:rPr>
              <a:t>Path(M) = [P – R – C – M]</a:t>
            </a:r>
            <a:endParaRPr/>
          </a:p>
          <a:p>
            <a:pPr marL="557213" marR="0" lvl="1" indent="-128587" algn="l" rtl="0">
              <a:lnSpc>
                <a:spcPct val="150000"/>
              </a:lnSpc>
              <a:spcBef>
                <a:spcPts val="0"/>
              </a:spcBef>
              <a:spcAft>
                <a:spcPts val="0"/>
              </a:spcAft>
              <a:buClr>
                <a:schemeClr val="dk1"/>
              </a:buClr>
              <a:buSzPts val="1350"/>
              <a:buFont typeface="Arial"/>
              <a:buNone/>
            </a:pPr>
            <a:endParaRPr sz="1350" b="0" i="0" u="none" strike="noStrike" cap="none">
              <a:solidFill>
                <a:srgbClr val="000000"/>
              </a:solidFill>
              <a:latin typeface="Arial"/>
              <a:ea typeface="Arial"/>
              <a:cs typeface="Arial"/>
              <a:sym typeface="Arial"/>
            </a:endParaRPr>
          </a:p>
          <a:p>
            <a:pPr marL="214313" marR="0" lvl="0" indent="-214313" algn="l" rtl="0">
              <a:lnSpc>
                <a:spcPct val="150000"/>
              </a:lnSpc>
              <a:spcBef>
                <a:spcPts val="0"/>
              </a:spcBef>
              <a:spcAft>
                <a:spcPts val="0"/>
              </a:spcAft>
              <a:buClr>
                <a:srgbClr val="000000"/>
              </a:buClr>
              <a:buSzPts val="1350"/>
              <a:buFont typeface="Arial"/>
              <a:buChar char="•"/>
            </a:pPr>
            <a:r>
              <a:rPr lang="en-US" sz="1350" b="1">
                <a:solidFill>
                  <a:srgbClr val="000000"/>
                </a:solidFill>
                <a:latin typeface="Arial"/>
                <a:ea typeface="Arial"/>
                <a:cs typeface="Arial"/>
                <a:sym typeface="Arial"/>
              </a:rPr>
              <a:t>Panjang lintasan (path length) </a:t>
            </a:r>
            <a:r>
              <a:rPr lang="en-US" sz="1350">
                <a:solidFill>
                  <a:srgbClr val="000000"/>
                </a:solidFill>
                <a:latin typeface="Arial"/>
                <a:ea typeface="Arial"/>
                <a:cs typeface="Arial"/>
                <a:sym typeface="Arial"/>
              </a:rPr>
              <a:t>X adalah jumlah node yang harus diakses untuk mendapatkan X; sehingga |Path(M)| = 4. </a:t>
            </a:r>
            <a:endParaRPr sz="1350">
              <a:solidFill>
                <a:srgbClr val="000000"/>
              </a:solidFill>
              <a:latin typeface="Arial"/>
              <a:ea typeface="Arial"/>
              <a:cs typeface="Arial"/>
              <a:sym typeface="Arial"/>
            </a:endParaRPr>
          </a:p>
        </p:txBody>
      </p:sp>
      <p:pic>
        <p:nvPicPr>
          <p:cNvPr id="437" name="Google Shape;437;p28"/>
          <p:cNvPicPr preferRelativeResize="0"/>
          <p:nvPr/>
        </p:nvPicPr>
        <p:blipFill rotWithShape="1">
          <a:blip r:embed="rId3">
            <a:alphaModFix/>
          </a:blip>
          <a:srcRect/>
          <a:stretch/>
        </p:blipFill>
        <p:spPr>
          <a:xfrm>
            <a:off x="4776421" y="1088371"/>
            <a:ext cx="3822456" cy="2210264"/>
          </a:xfrm>
          <a:prstGeom prst="rect">
            <a:avLst/>
          </a:prstGeom>
          <a:noFill/>
          <a:ln>
            <a:noFill/>
          </a:ln>
        </p:spPr>
      </p:pic>
      <p:sp>
        <p:nvSpPr>
          <p:cNvPr id="438" name="Google Shape;438;p28"/>
          <p:cNvSpPr/>
          <p:nvPr/>
        </p:nvSpPr>
        <p:spPr>
          <a:xfrm>
            <a:off x="4655253" y="3408784"/>
            <a:ext cx="4235420" cy="1618264"/>
          </a:xfrm>
          <a:prstGeom prst="rect">
            <a:avLst/>
          </a:prstGeom>
          <a:noFill/>
          <a:ln>
            <a:noFill/>
          </a:ln>
        </p:spPr>
        <p:txBody>
          <a:bodyPr spcFirstLastPara="1" wrap="square" lIns="91425" tIns="45700" rIns="91425" bIns="45700" anchor="t" anchorCtr="0">
            <a:spAutoFit/>
          </a:bodyPr>
          <a:lstStyle/>
          <a:p>
            <a:pPr marL="214313" marR="0" lvl="0" indent="-214313" algn="l" rtl="0">
              <a:lnSpc>
                <a:spcPct val="150000"/>
              </a:lnSpc>
              <a:spcBef>
                <a:spcPts val="0"/>
              </a:spcBef>
              <a:spcAft>
                <a:spcPts val="0"/>
              </a:spcAft>
              <a:buClr>
                <a:srgbClr val="000000"/>
              </a:buClr>
              <a:buSzPts val="1350"/>
              <a:buFont typeface="Arial"/>
              <a:buChar char="•"/>
            </a:pPr>
            <a:r>
              <a:rPr lang="en-US" sz="1350" b="1">
                <a:solidFill>
                  <a:srgbClr val="000000"/>
                </a:solidFill>
                <a:latin typeface="Arial"/>
                <a:ea typeface="Arial"/>
                <a:cs typeface="Arial"/>
                <a:sym typeface="Arial"/>
              </a:rPr>
              <a:t>Kedalaman (depth) </a:t>
            </a:r>
            <a:r>
              <a:rPr lang="en-US" sz="1350">
                <a:solidFill>
                  <a:srgbClr val="000000"/>
                </a:solidFill>
                <a:latin typeface="Arial"/>
                <a:ea typeface="Arial"/>
                <a:cs typeface="Arial"/>
                <a:sym typeface="Arial"/>
              </a:rPr>
              <a:t>X menyatakan panjang lintasan sebuah node adalah jumlah garis dari akar sampai mencapai node X tersebut.</a:t>
            </a:r>
            <a:endParaRPr/>
          </a:p>
          <a:p>
            <a:pPr marL="557213" marR="0" lvl="1" indent="-214312" algn="l" rtl="0">
              <a:lnSpc>
                <a:spcPct val="150000"/>
              </a:lnSpc>
              <a:spcBef>
                <a:spcPts val="0"/>
              </a:spcBef>
              <a:spcAft>
                <a:spcPts val="0"/>
              </a:spcAft>
              <a:buClr>
                <a:srgbClr val="000000"/>
              </a:buClr>
              <a:buSzPts val="1350"/>
              <a:buFont typeface="Arial"/>
              <a:buChar char="•"/>
            </a:pPr>
            <a:r>
              <a:rPr lang="en-US" sz="1350" b="0" i="0" u="none" strike="noStrike" cap="none">
                <a:solidFill>
                  <a:srgbClr val="000000"/>
                </a:solidFill>
                <a:latin typeface="Arial"/>
                <a:ea typeface="Arial"/>
                <a:cs typeface="Arial"/>
                <a:sym typeface="Arial"/>
              </a:rPr>
              <a:t>Contoh:</a:t>
            </a:r>
            <a:br>
              <a:rPr lang="en-US" sz="1350" b="0" i="0" u="none" strike="noStrike" cap="none">
                <a:solidFill>
                  <a:srgbClr val="000000"/>
                </a:solidFill>
                <a:latin typeface="Arial"/>
                <a:ea typeface="Arial"/>
                <a:cs typeface="Arial"/>
                <a:sym typeface="Arial"/>
              </a:rPr>
            </a:br>
            <a:r>
              <a:rPr lang="en-US" sz="1350" b="0" i="0" u="none" strike="noStrike" cap="none">
                <a:solidFill>
                  <a:srgbClr val="000000"/>
                </a:solidFill>
                <a:latin typeface="Arial"/>
                <a:ea typeface="Arial"/>
                <a:cs typeface="Arial"/>
                <a:sym typeface="Arial"/>
              </a:rPr>
              <a:t>Depth(M) = 3</a:t>
            </a:r>
            <a:endParaRPr/>
          </a:p>
        </p:txBody>
      </p:sp>
      <p:pic>
        <p:nvPicPr>
          <p:cNvPr id="439" name="Google Shape;439;p28"/>
          <p:cNvPicPr preferRelativeResize="0"/>
          <p:nvPr/>
        </p:nvPicPr>
        <p:blipFill rotWithShape="1">
          <a:blip r:embed="rId4">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9"/>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970"/>
              <a:buFont typeface="Trebuchet MS"/>
              <a:buNone/>
            </a:pPr>
            <a:r>
              <a:rPr lang="en-US" sz="2970"/>
              <a:t>IDENTIFIKASI TERMINOLOGI </a:t>
            </a:r>
            <a:br>
              <a:rPr lang="en-US" sz="2970"/>
            </a:br>
            <a:r>
              <a:rPr lang="en-US" sz="2970"/>
              <a:t>DALAM TREE</a:t>
            </a:r>
            <a:endParaRPr/>
          </a:p>
        </p:txBody>
      </p:sp>
      <p:sp>
        <p:nvSpPr>
          <p:cNvPr id="445" name="Google Shape;445;p29"/>
          <p:cNvSpPr txBox="1">
            <a:spLocks noGrp="1"/>
          </p:cNvSpPr>
          <p:nvPr>
            <p:ph type="body" idx="1"/>
          </p:nvPr>
        </p:nvSpPr>
        <p:spPr>
          <a:xfrm>
            <a:off x="628650" y="1369219"/>
            <a:ext cx="4347582" cy="342011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781"/>
              <a:buNone/>
            </a:pPr>
            <a:r>
              <a:rPr lang="en-US" sz="1781" b="1"/>
              <a:t>Controh dari ilustrasi pohon keluarga:</a:t>
            </a:r>
            <a:endParaRPr/>
          </a:p>
          <a:p>
            <a:pPr marL="171450" lvl="0" indent="-171450" algn="l" rtl="0">
              <a:lnSpc>
                <a:spcPct val="100000"/>
              </a:lnSpc>
              <a:spcBef>
                <a:spcPts val="750"/>
              </a:spcBef>
              <a:spcAft>
                <a:spcPts val="0"/>
              </a:spcAft>
              <a:buClr>
                <a:schemeClr val="dk1"/>
              </a:buClr>
              <a:buSzPts val="1312"/>
              <a:buChar char="•"/>
            </a:pPr>
            <a:r>
              <a:rPr lang="en-US" sz="1312"/>
              <a:t>Ancestor (f) = c, a</a:t>
            </a:r>
            <a:endParaRPr/>
          </a:p>
          <a:p>
            <a:pPr marL="171450" lvl="0" indent="-171450" algn="l" rtl="0">
              <a:lnSpc>
                <a:spcPct val="100000"/>
              </a:lnSpc>
              <a:spcBef>
                <a:spcPts val="750"/>
              </a:spcBef>
              <a:spcAft>
                <a:spcPts val="0"/>
              </a:spcAft>
              <a:buClr>
                <a:schemeClr val="dk1"/>
              </a:buClr>
              <a:buSzPts val="1312"/>
              <a:buChar char="•"/>
            </a:pPr>
            <a:r>
              <a:rPr lang="en-US" sz="1312"/>
              <a:t>Descendant (c) = f, g</a:t>
            </a:r>
            <a:endParaRPr/>
          </a:p>
          <a:p>
            <a:pPr marL="171450" lvl="0" indent="-171450" algn="l" rtl="0">
              <a:lnSpc>
                <a:spcPct val="100000"/>
              </a:lnSpc>
              <a:spcBef>
                <a:spcPts val="750"/>
              </a:spcBef>
              <a:spcAft>
                <a:spcPts val="0"/>
              </a:spcAft>
              <a:buClr>
                <a:schemeClr val="dk1"/>
              </a:buClr>
              <a:buSzPts val="1312"/>
              <a:buChar char="•"/>
            </a:pPr>
            <a:r>
              <a:rPr lang="en-US" sz="1312"/>
              <a:t>Parent (h) = e</a:t>
            </a:r>
            <a:endParaRPr/>
          </a:p>
          <a:p>
            <a:pPr marL="171450" lvl="0" indent="-171450" algn="l" rtl="0">
              <a:lnSpc>
                <a:spcPct val="100000"/>
              </a:lnSpc>
              <a:spcBef>
                <a:spcPts val="750"/>
              </a:spcBef>
              <a:spcAft>
                <a:spcPts val="0"/>
              </a:spcAft>
              <a:buClr>
                <a:schemeClr val="dk1"/>
              </a:buClr>
              <a:buSzPts val="1312"/>
              <a:buChar char="•"/>
            </a:pPr>
            <a:r>
              <a:rPr lang="en-US" sz="1312"/>
              <a:t>Child (a) = b, c, d, e</a:t>
            </a:r>
            <a:endParaRPr/>
          </a:p>
          <a:p>
            <a:pPr marL="171450" lvl="0" indent="-171450" algn="l" rtl="0">
              <a:lnSpc>
                <a:spcPct val="100000"/>
              </a:lnSpc>
              <a:spcBef>
                <a:spcPts val="750"/>
              </a:spcBef>
              <a:spcAft>
                <a:spcPts val="0"/>
              </a:spcAft>
              <a:buClr>
                <a:schemeClr val="dk1"/>
              </a:buClr>
              <a:buSzPts val="1312"/>
              <a:buChar char="•"/>
            </a:pPr>
            <a:r>
              <a:rPr lang="en-US" sz="1312"/>
              <a:t>Sibling (d) = b, c, e</a:t>
            </a:r>
            <a:endParaRPr/>
          </a:p>
          <a:p>
            <a:pPr marL="171450" lvl="0" indent="-171450" algn="l" rtl="0">
              <a:lnSpc>
                <a:spcPct val="100000"/>
              </a:lnSpc>
              <a:spcBef>
                <a:spcPts val="750"/>
              </a:spcBef>
              <a:spcAft>
                <a:spcPts val="0"/>
              </a:spcAft>
              <a:buClr>
                <a:schemeClr val="dk1"/>
              </a:buClr>
              <a:buSzPts val="1312"/>
              <a:buChar char="•"/>
            </a:pPr>
            <a:r>
              <a:rPr lang="en-US" sz="1312"/>
              <a:t>Size = 8</a:t>
            </a:r>
            <a:endParaRPr/>
          </a:p>
          <a:p>
            <a:pPr marL="171450" lvl="0" indent="-171450" algn="l" rtl="0">
              <a:lnSpc>
                <a:spcPct val="100000"/>
              </a:lnSpc>
              <a:spcBef>
                <a:spcPts val="750"/>
              </a:spcBef>
              <a:spcAft>
                <a:spcPts val="0"/>
              </a:spcAft>
              <a:buClr>
                <a:schemeClr val="dk1"/>
              </a:buClr>
              <a:buSzPts val="1312"/>
              <a:buChar char="•"/>
            </a:pPr>
            <a:r>
              <a:rPr lang="en-US" sz="1312"/>
              <a:t>Height = 3</a:t>
            </a:r>
            <a:endParaRPr/>
          </a:p>
          <a:p>
            <a:pPr marL="171450" lvl="0" indent="-171450" algn="l" rtl="0">
              <a:lnSpc>
                <a:spcPct val="100000"/>
              </a:lnSpc>
              <a:spcBef>
                <a:spcPts val="750"/>
              </a:spcBef>
              <a:spcAft>
                <a:spcPts val="0"/>
              </a:spcAft>
              <a:buClr>
                <a:schemeClr val="dk1"/>
              </a:buClr>
              <a:buSzPts val="1312"/>
              <a:buChar char="•"/>
            </a:pPr>
            <a:r>
              <a:rPr lang="en-US" sz="1312"/>
              <a:t>Root = a</a:t>
            </a:r>
            <a:endParaRPr/>
          </a:p>
          <a:p>
            <a:pPr marL="171450" lvl="0" indent="-171450" algn="l" rtl="0">
              <a:lnSpc>
                <a:spcPct val="100000"/>
              </a:lnSpc>
              <a:spcBef>
                <a:spcPts val="750"/>
              </a:spcBef>
              <a:spcAft>
                <a:spcPts val="0"/>
              </a:spcAft>
              <a:buClr>
                <a:schemeClr val="dk1"/>
              </a:buClr>
              <a:buSzPts val="1312"/>
              <a:buChar char="•"/>
            </a:pPr>
            <a:r>
              <a:rPr lang="en-US" sz="1312"/>
              <a:t>Leaf = b, d, f, g, h</a:t>
            </a:r>
            <a:endParaRPr/>
          </a:p>
          <a:p>
            <a:pPr marL="171450" lvl="0" indent="-171450" algn="l" rtl="0">
              <a:lnSpc>
                <a:spcPct val="100000"/>
              </a:lnSpc>
              <a:spcBef>
                <a:spcPts val="750"/>
              </a:spcBef>
              <a:spcAft>
                <a:spcPts val="0"/>
              </a:spcAft>
              <a:buClr>
                <a:schemeClr val="dk1"/>
              </a:buClr>
              <a:buSzPts val="1312"/>
              <a:buChar char="•"/>
            </a:pPr>
            <a:r>
              <a:rPr lang="en-US" sz="1312"/>
              <a:t>Degree (e) = 1</a:t>
            </a:r>
            <a:endParaRPr/>
          </a:p>
          <a:p>
            <a:pPr marL="171450" lvl="0" indent="-88138" algn="l" rtl="0">
              <a:lnSpc>
                <a:spcPct val="100000"/>
              </a:lnSpc>
              <a:spcBef>
                <a:spcPts val="750"/>
              </a:spcBef>
              <a:spcAft>
                <a:spcPts val="0"/>
              </a:spcAft>
              <a:buClr>
                <a:schemeClr val="dk1"/>
              </a:buClr>
              <a:buSzPts val="1312"/>
              <a:buNone/>
            </a:pPr>
            <a:endParaRPr sz="1312"/>
          </a:p>
          <a:p>
            <a:pPr marL="171450" lvl="0" indent="-88138" algn="l" rtl="0">
              <a:lnSpc>
                <a:spcPct val="100000"/>
              </a:lnSpc>
              <a:spcBef>
                <a:spcPts val="750"/>
              </a:spcBef>
              <a:spcAft>
                <a:spcPts val="0"/>
              </a:spcAft>
              <a:buClr>
                <a:schemeClr val="dk1"/>
              </a:buClr>
              <a:buSzPts val="1312"/>
              <a:buNone/>
            </a:pPr>
            <a:endParaRPr sz="1312"/>
          </a:p>
        </p:txBody>
      </p:sp>
      <p:grpSp>
        <p:nvGrpSpPr>
          <p:cNvPr id="446" name="Google Shape;446;p29"/>
          <p:cNvGrpSpPr/>
          <p:nvPr/>
        </p:nvGrpSpPr>
        <p:grpSpPr>
          <a:xfrm>
            <a:off x="4415015" y="1801273"/>
            <a:ext cx="4358215" cy="2364585"/>
            <a:chOff x="1277" y="324534"/>
            <a:chExt cx="4358215" cy="2364585"/>
          </a:xfrm>
        </p:grpSpPr>
        <p:sp>
          <p:nvSpPr>
            <p:cNvPr id="447" name="Google Shape;447;p29"/>
            <p:cNvSpPr/>
            <p:nvPr/>
          </p:nvSpPr>
          <p:spPr>
            <a:xfrm>
              <a:off x="3756327" y="1748303"/>
              <a:ext cx="91440" cy="265293"/>
            </a:xfrm>
            <a:custGeom>
              <a:avLst/>
              <a:gdLst/>
              <a:ahLst/>
              <a:cxnLst/>
              <a:rect l="l" t="t" r="r" b="b"/>
              <a:pathLst>
                <a:path w="120000" h="120000" extrusionOk="0">
                  <a:moveTo>
                    <a:pt x="60000" y="0"/>
                  </a:moveTo>
                  <a:lnTo>
                    <a:pt x="60000" y="120000"/>
                  </a:lnTo>
                </a:path>
              </a:pathLst>
            </a:custGeom>
            <a:noFill/>
            <a:ln w="12700" cap="flat" cmpd="sng">
              <a:solidFill>
                <a:srgbClr val="4372C3"/>
              </a:solidFill>
              <a:prstDash val="solid"/>
              <a:miter lim="800000"/>
              <a:headEnd type="none" w="sm" len="sm"/>
              <a:tailEnd type="none" w="sm" len="sm"/>
            </a:ln>
          </p:spPr>
        </p:sp>
        <p:sp>
          <p:nvSpPr>
            <p:cNvPr id="448" name="Google Shape;448;p29"/>
            <p:cNvSpPr/>
            <p:nvPr/>
          </p:nvSpPr>
          <p:spPr>
            <a:xfrm>
              <a:off x="2129708" y="903772"/>
              <a:ext cx="1672338" cy="265293"/>
            </a:xfrm>
            <a:custGeom>
              <a:avLst/>
              <a:gdLst/>
              <a:ahLst/>
              <a:cxnLst/>
              <a:rect l="l" t="t" r="r" b="b"/>
              <a:pathLst>
                <a:path w="120000" h="120000" extrusionOk="0">
                  <a:moveTo>
                    <a:pt x="0" y="0"/>
                  </a:moveTo>
                  <a:lnTo>
                    <a:pt x="0" y="81776"/>
                  </a:lnTo>
                  <a:lnTo>
                    <a:pt x="120000" y="81776"/>
                  </a:lnTo>
                  <a:lnTo>
                    <a:pt x="120000" y="120000"/>
                  </a:lnTo>
                </a:path>
              </a:pathLst>
            </a:custGeom>
            <a:noFill/>
            <a:ln w="12700" cap="flat" cmpd="sng">
              <a:solidFill>
                <a:schemeClr val="accent6"/>
              </a:solidFill>
              <a:prstDash val="solid"/>
              <a:miter lim="800000"/>
              <a:headEnd type="none" w="sm" len="sm"/>
              <a:tailEnd type="none" w="sm" len="sm"/>
            </a:ln>
          </p:spPr>
        </p:sp>
        <p:sp>
          <p:nvSpPr>
            <p:cNvPr id="449" name="Google Shape;449;p29"/>
            <p:cNvSpPr/>
            <p:nvPr/>
          </p:nvSpPr>
          <p:spPr>
            <a:xfrm>
              <a:off x="2129708" y="903772"/>
              <a:ext cx="557446" cy="265293"/>
            </a:xfrm>
            <a:custGeom>
              <a:avLst/>
              <a:gdLst/>
              <a:ahLst/>
              <a:cxnLst/>
              <a:rect l="l" t="t" r="r" b="b"/>
              <a:pathLst>
                <a:path w="120000" h="120000" extrusionOk="0">
                  <a:moveTo>
                    <a:pt x="0" y="0"/>
                  </a:moveTo>
                  <a:lnTo>
                    <a:pt x="0" y="81776"/>
                  </a:lnTo>
                  <a:lnTo>
                    <a:pt x="120000" y="81776"/>
                  </a:lnTo>
                  <a:lnTo>
                    <a:pt x="120000" y="120000"/>
                  </a:lnTo>
                </a:path>
              </a:pathLst>
            </a:custGeom>
            <a:noFill/>
            <a:ln w="12700" cap="flat" cmpd="sng">
              <a:solidFill>
                <a:schemeClr val="accent6"/>
              </a:solidFill>
              <a:prstDash val="solid"/>
              <a:miter lim="800000"/>
              <a:headEnd type="none" w="sm" len="sm"/>
              <a:tailEnd type="none" w="sm" len="sm"/>
            </a:ln>
          </p:spPr>
        </p:sp>
        <p:sp>
          <p:nvSpPr>
            <p:cNvPr id="450" name="Google Shape;450;p29"/>
            <p:cNvSpPr/>
            <p:nvPr/>
          </p:nvSpPr>
          <p:spPr>
            <a:xfrm>
              <a:off x="1572262" y="1748303"/>
              <a:ext cx="557446" cy="265293"/>
            </a:xfrm>
            <a:custGeom>
              <a:avLst/>
              <a:gdLst/>
              <a:ahLst/>
              <a:cxnLst/>
              <a:rect l="l" t="t" r="r" b="b"/>
              <a:pathLst>
                <a:path w="120000" h="120000" extrusionOk="0">
                  <a:moveTo>
                    <a:pt x="0" y="0"/>
                  </a:moveTo>
                  <a:lnTo>
                    <a:pt x="0" y="81776"/>
                  </a:lnTo>
                  <a:lnTo>
                    <a:pt x="120000" y="81776"/>
                  </a:lnTo>
                  <a:lnTo>
                    <a:pt x="120000" y="120000"/>
                  </a:lnTo>
                </a:path>
              </a:pathLst>
            </a:custGeom>
            <a:noFill/>
            <a:ln w="12700" cap="flat" cmpd="sng">
              <a:solidFill>
                <a:srgbClr val="4372C3"/>
              </a:solidFill>
              <a:prstDash val="solid"/>
              <a:miter lim="800000"/>
              <a:headEnd type="none" w="sm" len="sm"/>
              <a:tailEnd type="none" w="sm" len="sm"/>
            </a:ln>
          </p:spPr>
        </p:sp>
        <p:sp>
          <p:nvSpPr>
            <p:cNvPr id="451" name="Google Shape;451;p29"/>
            <p:cNvSpPr/>
            <p:nvPr/>
          </p:nvSpPr>
          <p:spPr>
            <a:xfrm>
              <a:off x="1014816" y="1748303"/>
              <a:ext cx="557446" cy="265293"/>
            </a:xfrm>
            <a:custGeom>
              <a:avLst/>
              <a:gdLst/>
              <a:ahLst/>
              <a:cxnLst/>
              <a:rect l="l" t="t" r="r" b="b"/>
              <a:pathLst>
                <a:path w="120000" h="120000" extrusionOk="0">
                  <a:moveTo>
                    <a:pt x="120000" y="0"/>
                  </a:moveTo>
                  <a:lnTo>
                    <a:pt x="120000" y="81776"/>
                  </a:lnTo>
                  <a:lnTo>
                    <a:pt x="0" y="81776"/>
                  </a:lnTo>
                  <a:lnTo>
                    <a:pt x="0" y="120000"/>
                  </a:lnTo>
                </a:path>
              </a:pathLst>
            </a:custGeom>
            <a:noFill/>
            <a:ln w="12700" cap="flat" cmpd="sng">
              <a:solidFill>
                <a:srgbClr val="4372C3"/>
              </a:solidFill>
              <a:prstDash val="solid"/>
              <a:miter lim="800000"/>
              <a:headEnd type="none" w="sm" len="sm"/>
              <a:tailEnd type="none" w="sm" len="sm"/>
            </a:ln>
          </p:spPr>
        </p:sp>
        <p:sp>
          <p:nvSpPr>
            <p:cNvPr id="452" name="Google Shape;452;p29"/>
            <p:cNvSpPr/>
            <p:nvPr/>
          </p:nvSpPr>
          <p:spPr>
            <a:xfrm>
              <a:off x="1572262" y="903772"/>
              <a:ext cx="557446" cy="265293"/>
            </a:xfrm>
            <a:custGeom>
              <a:avLst/>
              <a:gdLst/>
              <a:ahLst/>
              <a:cxnLst/>
              <a:rect l="l" t="t" r="r" b="b"/>
              <a:pathLst>
                <a:path w="120000" h="120000" extrusionOk="0">
                  <a:moveTo>
                    <a:pt x="120000" y="0"/>
                  </a:moveTo>
                  <a:lnTo>
                    <a:pt x="120000" y="81776"/>
                  </a:lnTo>
                  <a:lnTo>
                    <a:pt x="0" y="81776"/>
                  </a:lnTo>
                  <a:lnTo>
                    <a:pt x="0" y="120000"/>
                  </a:lnTo>
                </a:path>
              </a:pathLst>
            </a:custGeom>
            <a:noFill/>
            <a:ln w="12700" cap="flat" cmpd="sng">
              <a:solidFill>
                <a:schemeClr val="accent6"/>
              </a:solidFill>
              <a:prstDash val="solid"/>
              <a:miter lim="800000"/>
              <a:headEnd type="none" w="sm" len="sm"/>
              <a:tailEnd type="none" w="sm" len="sm"/>
            </a:ln>
          </p:spPr>
        </p:sp>
        <p:sp>
          <p:nvSpPr>
            <p:cNvPr id="453" name="Google Shape;453;p29"/>
            <p:cNvSpPr/>
            <p:nvPr/>
          </p:nvSpPr>
          <p:spPr>
            <a:xfrm>
              <a:off x="457369" y="903772"/>
              <a:ext cx="1672338" cy="265293"/>
            </a:xfrm>
            <a:custGeom>
              <a:avLst/>
              <a:gdLst/>
              <a:ahLst/>
              <a:cxnLst/>
              <a:rect l="l" t="t" r="r" b="b"/>
              <a:pathLst>
                <a:path w="120000" h="120000" extrusionOk="0">
                  <a:moveTo>
                    <a:pt x="120000" y="0"/>
                  </a:moveTo>
                  <a:lnTo>
                    <a:pt x="120000" y="81776"/>
                  </a:lnTo>
                  <a:lnTo>
                    <a:pt x="0" y="81776"/>
                  </a:lnTo>
                  <a:lnTo>
                    <a:pt x="0" y="120000"/>
                  </a:lnTo>
                </a:path>
              </a:pathLst>
            </a:custGeom>
            <a:noFill/>
            <a:ln w="12700" cap="flat" cmpd="sng">
              <a:solidFill>
                <a:schemeClr val="accent6"/>
              </a:solidFill>
              <a:prstDash val="solid"/>
              <a:miter lim="800000"/>
              <a:headEnd type="none" w="sm" len="sm"/>
              <a:tailEnd type="none" w="sm" len="sm"/>
            </a:ln>
          </p:spPr>
        </p:sp>
        <p:sp>
          <p:nvSpPr>
            <p:cNvPr id="454" name="Google Shape;454;p29"/>
            <p:cNvSpPr/>
            <p:nvPr/>
          </p:nvSpPr>
          <p:spPr>
            <a:xfrm>
              <a:off x="1673616" y="324534"/>
              <a:ext cx="912184" cy="579237"/>
            </a:xfrm>
            <a:prstGeom prst="roundRect">
              <a:avLst>
                <a:gd name="adj" fmla="val 10000"/>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1774970" y="420820"/>
              <a:ext cx="912184" cy="579237"/>
            </a:xfrm>
            <a:prstGeom prst="roundRect">
              <a:avLst>
                <a:gd name="adj" fmla="val 10000"/>
              </a:avLst>
            </a:prstGeom>
            <a:solidFill>
              <a:schemeClr val="lt1">
                <a:alpha val="89803"/>
              </a:schemeClr>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txBox="1"/>
            <p:nvPr/>
          </p:nvSpPr>
          <p:spPr>
            <a:xfrm>
              <a:off x="1791935" y="437785"/>
              <a:ext cx="878254" cy="545307"/>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dk1"/>
                </a:buClr>
                <a:buSzPts val="1500"/>
                <a:buFont typeface="Calibri"/>
                <a:buNone/>
              </a:pPr>
              <a:r>
                <a:rPr lang="en-US" sz="1500">
                  <a:solidFill>
                    <a:schemeClr val="dk1"/>
                  </a:solidFill>
                  <a:latin typeface="Calibri"/>
                  <a:ea typeface="Calibri"/>
                  <a:cs typeface="Calibri"/>
                  <a:sym typeface="Calibri"/>
                </a:rPr>
                <a:t>a: grandpa</a:t>
              </a:r>
              <a:endParaRPr/>
            </a:p>
          </p:txBody>
        </p:sp>
        <p:sp>
          <p:nvSpPr>
            <p:cNvPr id="457" name="Google Shape;457;p29"/>
            <p:cNvSpPr/>
            <p:nvPr/>
          </p:nvSpPr>
          <p:spPr>
            <a:xfrm>
              <a:off x="1277" y="1169065"/>
              <a:ext cx="912184" cy="579237"/>
            </a:xfrm>
            <a:prstGeom prst="roundRect">
              <a:avLst>
                <a:gd name="adj" fmla="val 10000"/>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102631" y="1265351"/>
              <a:ext cx="912184" cy="579237"/>
            </a:xfrm>
            <a:prstGeom prst="roundRect">
              <a:avLst>
                <a:gd name="adj" fmla="val 10000"/>
              </a:avLst>
            </a:prstGeom>
            <a:solidFill>
              <a:schemeClr val="lt1">
                <a:alpha val="89803"/>
              </a:schemeClr>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txBox="1"/>
            <p:nvPr/>
          </p:nvSpPr>
          <p:spPr>
            <a:xfrm>
              <a:off x="119596" y="1282316"/>
              <a:ext cx="878254" cy="545307"/>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dk1"/>
                </a:buClr>
                <a:buSzPts val="1500"/>
                <a:buFont typeface="Calibri"/>
                <a:buNone/>
              </a:pPr>
              <a:r>
                <a:rPr lang="en-US" sz="1500">
                  <a:solidFill>
                    <a:schemeClr val="dk1"/>
                  </a:solidFill>
                  <a:latin typeface="Calibri"/>
                  <a:ea typeface="Calibri"/>
                  <a:cs typeface="Calibri"/>
                  <a:sym typeface="Calibri"/>
                </a:rPr>
                <a:t>b: uncle</a:t>
              </a:r>
              <a:endParaRPr/>
            </a:p>
          </p:txBody>
        </p:sp>
        <p:sp>
          <p:nvSpPr>
            <p:cNvPr id="460" name="Google Shape;460;p29"/>
            <p:cNvSpPr/>
            <p:nvPr/>
          </p:nvSpPr>
          <p:spPr>
            <a:xfrm>
              <a:off x="1116169" y="1169065"/>
              <a:ext cx="912184" cy="579237"/>
            </a:xfrm>
            <a:prstGeom prst="roundRect">
              <a:avLst>
                <a:gd name="adj" fmla="val 10000"/>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217523" y="1265351"/>
              <a:ext cx="912184" cy="579237"/>
            </a:xfrm>
            <a:prstGeom prst="roundRect">
              <a:avLst>
                <a:gd name="adj" fmla="val 10000"/>
              </a:avLst>
            </a:prstGeom>
            <a:solidFill>
              <a:schemeClr val="lt1">
                <a:alpha val="89803"/>
              </a:schemeClr>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txBox="1"/>
            <p:nvPr/>
          </p:nvSpPr>
          <p:spPr>
            <a:xfrm>
              <a:off x="1234488" y="1282316"/>
              <a:ext cx="878254" cy="545307"/>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dk1"/>
                </a:buClr>
                <a:buSzPts val="1500"/>
                <a:buFont typeface="Calibri"/>
                <a:buNone/>
              </a:pPr>
              <a:r>
                <a:rPr lang="en-US" sz="1500">
                  <a:solidFill>
                    <a:schemeClr val="dk1"/>
                  </a:solidFill>
                  <a:latin typeface="Calibri"/>
                  <a:ea typeface="Calibri"/>
                  <a:cs typeface="Calibri"/>
                  <a:sym typeface="Calibri"/>
                </a:rPr>
                <a:t>c: dad</a:t>
              </a:r>
              <a:endParaRPr/>
            </a:p>
          </p:txBody>
        </p:sp>
        <p:sp>
          <p:nvSpPr>
            <p:cNvPr id="463" name="Google Shape;463;p29"/>
            <p:cNvSpPr/>
            <p:nvPr/>
          </p:nvSpPr>
          <p:spPr>
            <a:xfrm>
              <a:off x="558723" y="2013596"/>
              <a:ext cx="912184" cy="579237"/>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660077" y="2109882"/>
              <a:ext cx="912184" cy="579237"/>
            </a:xfrm>
            <a:prstGeom prst="roundRect">
              <a:avLst>
                <a:gd name="adj" fmla="val 1000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txBox="1"/>
            <p:nvPr/>
          </p:nvSpPr>
          <p:spPr>
            <a:xfrm>
              <a:off x="677042" y="2126847"/>
              <a:ext cx="878254" cy="545307"/>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dk1"/>
                </a:buClr>
                <a:buSzPts val="1500"/>
                <a:buFont typeface="Calibri"/>
                <a:buNone/>
              </a:pPr>
              <a:r>
                <a:rPr lang="en-US" sz="1500">
                  <a:solidFill>
                    <a:schemeClr val="dk1"/>
                  </a:solidFill>
                  <a:latin typeface="Calibri"/>
                  <a:ea typeface="Calibri"/>
                  <a:cs typeface="Calibri"/>
                  <a:sym typeface="Calibri"/>
                </a:rPr>
                <a:t>f: me</a:t>
              </a:r>
              <a:endParaRPr/>
            </a:p>
          </p:txBody>
        </p:sp>
        <p:sp>
          <p:nvSpPr>
            <p:cNvPr id="466" name="Google Shape;466;p29"/>
            <p:cNvSpPr/>
            <p:nvPr/>
          </p:nvSpPr>
          <p:spPr>
            <a:xfrm>
              <a:off x="1673616" y="2013596"/>
              <a:ext cx="912184" cy="579237"/>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1774970" y="2109882"/>
              <a:ext cx="912184" cy="579237"/>
            </a:xfrm>
            <a:prstGeom prst="roundRect">
              <a:avLst>
                <a:gd name="adj" fmla="val 1000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txBox="1"/>
            <p:nvPr/>
          </p:nvSpPr>
          <p:spPr>
            <a:xfrm>
              <a:off x="1791935" y="2126847"/>
              <a:ext cx="878254" cy="545307"/>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dk1"/>
                </a:buClr>
                <a:buSzPts val="1500"/>
                <a:buFont typeface="Calibri"/>
                <a:buNone/>
              </a:pPr>
              <a:r>
                <a:rPr lang="en-US" sz="1500">
                  <a:solidFill>
                    <a:schemeClr val="dk1"/>
                  </a:solidFill>
                  <a:latin typeface="Calibri"/>
                  <a:ea typeface="Calibri"/>
                  <a:cs typeface="Calibri"/>
                  <a:sym typeface="Calibri"/>
                </a:rPr>
                <a:t>g: my bro</a:t>
              </a:r>
              <a:endParaRPr/>
            </a:p>
          </p:txBody>
        </p:sp>
        <p:sp>
          <p:nvSpPr>
            <p:cNvPr id="469" name="Google Shape;469;p29"/>
            <p:cNvSpPr/>
            <p:nvPr/>
          </p:nvSpPr>
          <p:spPr>
            <a:xfrm>
              <a:off x="2231062" y="1169065"/>
              <a:ext cx="912184" cy="579237"/>
            </a:xfrm>
            <a:prstGeom prst="roundRect">
              <a:avLst>
                <a:gd name="adj" fmla="val 10000"/>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2332416" y="1265351"/>
              <a:ext cx="912184" cy="579237"/>
            </a:xfrm>
            <a:prstGeom prst="roundRect">
              <a:avLst>
                <a:gd name="adj" fmla="val 10000"/>
              </a:avLst>
            </a:prstGeom>
            <a:solidFill>
              <a:schemeClr val="lt1">
                <a:alpha val="89803"/>
              </a:schemeClr>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txBox="1"/>
            <p:nvPr/>
          </p:nvSpPr>
          <p:spPr>
            <a:xfrm>
              <a:off x="2349381" y="1282316"/>
              <a:ext cx="878254" cy="545307"/>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dk1"/>
                </a:buClr>
                <a:buSzPts val="1500"/>
                <a:buFont typeface="Calibri"/>
                <a:buNone/>
              </a:pPr>
              <a:r>
                <a:rPr lang="en-US" sz="1500">
                  <a:solidFill>
                    <a:schemeClr val="dk1"/>
                  </a:solidFill>
                  <a:latin typeface="Calibri"/>
                  <a:ea typeface="Calibri"/>
                  <a:cs typeface="Calibri"/>
                  <a:sym typeface="Calibri"/>
                </a:rPr>
                <a:t>d: aunt1</a:t>
              </a:r>
              <a:endParaRPr/>
            </a:p>
          </p:txBody>
        </p:sp>
        <p:sp>
          <p:nvSpPr>
            <p:cNvPr id="472" name="Google Shape;472;p29"/>
            <p:cNvSpPr/>
            <p:nvPr/>
          </p:nvSpPr>
          <p:spPr>
            <a:xfrm>
              <a:off x="3345954" y="1169065"/>
              <a:ext cx="912184" cy="579237"/>
            </a:xfrm>
            <a:prstGeom prst="roundRect">
              <a:avLst>
                <a:gd name="adj" fmla="val 10000"/>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447308" y="1265351"/>
              <a:ext cx="912184" cy="579237"/>
            </a:xfrm>
            <a:prstGeom prst="roundRect">
              <a:avLst>
                <a:gd name="adj" fmla="val 10000"/>
              </a:avLst>
            </a:prstGeom>
            <a:solidFill>
              <a:schemeClr val="lt1">
                <a:alpha val="89803"/>
              </a:schemeClr>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txBox="1"/>
            <p:nvPr/>
          </p:nvSpPr>
          <p:spPr>
            <a:xfrm>
              <a:off x="3464273" y="1282316"/>
              <a:ext cx="878254" cy="545307"/>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dk1"/>
                </a:buClr>
                <a:buSzPts val="1500"/>
                <a:buFont typeface="Calibri"/>
                <a:buNone/>
              </a:pPr>
              <a:r>
                <a:rPr lang="en-US" sz="1500">
                  <a:solidFill>
                    <a:schemeClr val="dk1"/>
                  </a:solidFill>
                  <a:latin typeface="Calibri"/>
                  <a:ea typeface="Calibri"/>
                  <a:cs typeface="Calibri"/>
                  <a:sym typeface="Calibri"/>
                </a:rPr>
                <a:t>e: aunt2</a:t>
              </a:r>
              <a:endParaRPr/>
            </a:p>
          </p:txBody>
        </p:sp>
        <p:sp>
          <p:nvSpPr>
            <p:cNvPr id="475" name="Google Shape;475;p29"/>
            <p:cNvSpPr/>
            <p:nvPr/>
          </p:nvSpPr>
          <p:spPr>
            <a:xfrm>
              <a:off x="3345954" y="2013596"/>
              <a:ext cx="912184" cy="579237"/>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3447308" y="2109882"/>
              <a:ext cx="912184" cy="579237"/>
            </a:xfrm>
            <a:prstGeom prst="roundRect">
              <a:avLst>
                <a:gd name="adj" fmla="val 1000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txBox="1"/>
            <p:nvPr/>
          </p:nvSpPr>
          <p:spPr>
            <a:xfrm>
              <a:off x="3464273" y="2126847"/>
              <a:ext cx="878254" cy="545307"/>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dk1"/>
                </a:buClr>
                <a:buSzPts val="1500"/>
                <a:buFont typeface="Calibri"/>
                <a:buNone/>
              </a:pPr>
              <a:r>
                <a:rPr lang="en-US" sz="1500">
                  <a:solidFill>
                    <a:schemeClr val="dk1"/>
                  </a:solidFill>
                  <a:latin typeface="Calibri"/>
                  <a:ea typeface="Calibri"/>
                  <a:cs typeface="Calibri"/>
                  <a:sym typeface="Calibri"/>
                </a:rPr>
                <a:t>h: my cousin</a:t>
              </a:r>
              <a:endParaRPr/>
            </a:p>
          </p:txBody>
        </p:sp>
      </p:grpSp>
      <p:pic>
        <p:nvPicPr>
          <p:cNvPr id="478" name="Google Shape;478;p29"/>
          <p:cNvPicPr preferRelativeResize="0"/>
          <p:nvPr/>
        </p:nvPicPr>
        <p:blipFill rotWithShape="1">
          <a:blip r:embed="rId3">
            <a:alphaModFix/>
          </a:blip>
          <a:srcRect/>
          <a:stretch/>
        </p:blipFill>
        <p:spPr>
          <a:xfrm rot="10800000" flipH="1">
            <a:off x="628650" y="1268016"/>
            <a:ext cx="7753480" cy="457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Trebuchet MS"/>
              <a:buNone/>
            </a:pPr>
            <a:r>
              <a:rPr lang="en-US" b="1"/>
              <a:t>PENDAHULUAN</a:t>
            </a:r>
            <a:endParaRPr/>
          </a:p>
        </p:txBody>
      </p:sp>
      <p:grpSp>
        <p:nvGrpSpPr>
          <p:cNvPr id="135" name="Google Shape;135;p3"/>
          <p:cNvGrpSpPr/>
          <p:nvPr/>
        </p:nvGrpSpPr>
        <p:grpSpPr>
          <a:xfrm>
            <a:off x="1657664" y="1393493"/>
            <a:ext cx="5828671" cy="3162392"/>
            <a:chOff x="1708" y="60719"/>
            <a:chExt cx="5828671" cy="3162392"/>
          </a:xfrm>
        </p:grpSpPr>
        <p:sp>
          <p:nvSpPr>
            <p:cNvPr id="136" name="Google Shape;136;p3"/>
            <p:cNvSpPr/>
            <p:nvPr/>
          </p:nvSpPr>
          <p:spPr>
            <a:xfrm>
              <a:off x="4339324" y="1964864"/>
              <a:ext cx="745527" cy="354803"/>
            </a:xfrm>
            <a:custGeom>
              <a:avLst/>
              <a:gdLst/>
              <a:ahLst/>
              <a:cxnLst/>
              <a:rect l="l" t="t" r="r" b="b"/>
              <a:pathLst>
                <a:path w="120000" h="120000" extrusionOk="0">
                  <a:moveTo>
                    <a:pt x="0" y="0"/>
                  </a:moveTo>
                  <a:lnTo>
                    <a:pt x="0" y="81777"/>
                  </a:lnTo>
                  <a:lnTo>
                    <a:pt x="120000" y="81777"/>
                  </a:lnTo>
                  <a:lnTo>
                    <a:pt x="120000" y="120000"/>
                  </a:lnTo>
                </a:path>
              </a:pathLst>
            </a:custGeom>
            <a:noFill/>
            <a:ln w="12700" cap="flat" cmpd="sng">
              <a:solidFill>
                <a:srgbClr val="4372C3"/>
              </a:solidFill>
              <a:prstDash val="solid"/>
              <a:miter lim="800000"/>
              <a:headEnd type="none" w="sm" len="sm"/>
              <a:tailEnd type="none" w="sm" len="sm"/>
            </a:ln>
          </p:spPr>
        </p:sp>
        <p:sp>
          <p:nvSpPr>
            <p:cNvPr id="137" name="Google Shape;137;p3"/>
            <p:cNvSpPr/>
            <p:nvPr/>
          </p:nvSpPr>
          <p:spPr>
            <a:xfrm>
              <a:off x="3593796" y="1964864"/>
              <a:ext cx="745527" cy="354803"/>
            </a:xfrm>
            <a:custGeom>
              <a:avLst/>
              <a:gdLst/>
              <a:ahLst/>
              <a:cxnLst/>
              <a:rect l="l" t="t" r="r" b="b"/>
              <a:pathLst>
                <a:path w="120000" h="120000" extrusionOk="0">
                  <a:moveTo>
                    <a:pt x="120000" y="0"/>
                  </a:moveTo>
                  <a:lnTo>
                    <a:pt x="120000" y="81777"/>
                  </a:lnTo>
                  <a:lnTo>
                    <a:pt x="0" y="81777"/>
                  </a:lnTo>
                  <a:lnTo>
                    <a:pt x="0" y="120000"/>
                  </a:lnTo>
                </a:path>
              </a:pathLst>
            </a:custGeom>
            <a:noFill/>
            <a:ln w="12700" cap="flat" cmpd="sng">
              <a:solidFill>
                <a:srgbClr val="4372C3"/>
              </a:solidFill>
              <a:prstDash val="solid"/>
              <a:miter lim="800000"/>
              <a:headEnd type="none" w="sm" len="sm"/>
              <a:tailEnd type="none" w="sm" len="sm"/>
            </a:ln>
          </p:spPr>
        </p:sp>
        <p:sp>
          <p:nvSpPr>
            <p:cNvPr id="138" name="Google Shape;138;p3"/>
            <p:cNvSpPr/>
            <p:nvPr/>
          </p:nvSpPr>
          <p:spPr>
            <a:xfrm>
              <a:off x="2848268" y="835390"/>
              <a:ext cx="1491055" cy="354803"/>
            </a:xfrm>
            <a:custGeom>
              <a:avLst/>
              <a:gdLst/>
              <a:ahLst/>
              <a:cxnLst/>
              <a:rect l="l" t="t" r="r" b="b"/>
              <a:pathLst>
                <a:path w="120000" h="120000" extrusionOk="0">
                  <a:moveTo>
                    <a:pt x="0" y="0"/>
                  </a:moveTo>
                  <a:lnTo>
                    <a:pt x="0" y="81777"/>
                  </a:lnTo>
                  <a:lnTo>
                    <a:pt x="120000" y="81777"/>
                  </a:lnTo>
                  <a:lnTo>
                    <a:pt x="120000" y="120000"/>
                  </a:lnTo>
                </a:path>
              </a:pathLst>
            </a:custGeom>
            <a:noFill/>
            <a:ln w="12700" cap="flat" cmpd="sng">
              <a:solidFill>
                <a:schemeClr val="accent6"/>
              </a:solidFill>
              <a:prstDash val="solid"/>
              <a:miter lim="800000"/>
              <a:headEnd type="none" w="sm" len="sm"/>
              <a:tailEnd type="none" w="sm" len="sm"/>
            </a:ln>
          </p:spPr>
        </p:sp>
        <p:sp>
          <p:nvSpPr>
            <p:cNvPr id="139" name="Google Shape;139;p3"/>
            <p:cNvSpPr/>
            <p:nvPr/>
          </p:nvSpPr>
          <p:spPr>
            <a:xfrm>
              <a:off x="1357213" y="1964864"/>
              <a:ext cx="745527" cy="354803"/>
            </a:xfrm>
            <a:custGeom>
              <a:avLst/>
              <a:gdLst/>
              <a:ahLst/>
              <a:cxnLst/>
              <a:rect l="l" t="t" r="r" b="b"/>
              <a:pathLst>
                <a:path w="120000" h="120000" extrusionOk="0">
                  <a:moveTo>
                    <a:pt x="0" y="0"/>
                  </a:moveTo>
                  <a:lnTo>
                    <a:pt x="0" y="81777"/>
                  </a:lnTo>
                  <a:lnTo>
                    <a:pt x="120000" y="81777"/>
                  </a:lnTo>
                  <a:lnTo>
                    <a:pt x="120000" y="120000"/>
                  </a:lnTo>
                </a:path>
              </a:pathLst>
            </a:custGeom>
            <a:noFill/>
            <a:ln w="12700" cap="flat" cmpd="sng">
              <a:solidFill>
                <a:srgbClr val="4372C3"/>
              </a:solidFill>
              <a:prstDash val="solid"/>
              <a:miter lim="800000"/>
              <a:headEnd type="none" w="sm" len="sm"/>
              <a:tailEnd type="none" w="sm" len="sm"/>
            </a:ln>
          </p:spPr>
        </p:sp>
        <p:sp>
          <p:nvSpPr>
            <p:cNvPr id="140" name="Google Shape;140;p3"/>
            <p:cNvSpPr/>
            <p:nvPr/>
          </p:nvSpPr>
          <p:spPr>
            <a:xfrm>
              <a:off x="611685" y="1964864"/>
              <a:ext cx="745527" cy="354803"/>
            </a:xfrm>
            <a:custGeom>
              <a:avLst/>
              <a:gdLst/>
              <a:ahLst/>
              <a:cxnLst/>
              <a:rect l="l" t="t" r="r" b="b"/>
              <a:pathLst>
                <a:path w="120000" h="120000" extrusionOk="0">
                  <a:moveTo>
                    <a:pt x="120000" y="0"/>
                  </a:moveTo>
                  <a:lnTo>
                    <a:pt x="120000" y="81777"/>
                  </a:lnTo>
                  <a:lnTo>
                    <a:pt x="0" y="81777"/>
                  </a:lnTo>
                  <a:lnTo>
                    <a:pt x="0" y="120000"/>
                  </a:lnTo>
                </a:path>
              </a:pathLst>
            </a:custGeom>
            <a:noFill/>
            <a:ln w="12700" cap="flat" cmpd="sng">
              <a:solidFill>
                <a:srgbClr val="4372C3"/>
              </a:solidFill>
              <a:prstDash val="solid"/>
              <a:miter lim="800000"/>
              <a:headEnd type="none" w="sm" len="sm"/>
              <a:tailEnd type="none" w="sm" len="sm"/>
            </a:ln>
          </p:spPr>
        </p:sp>
        <p:sp>
          <p:nvSpPr>
            <p:cNvPr id="141" name="Google Shape;141;p3"/>
            <p:cNvSpPr/>
            <p:nvPr/>
          </p:nvSpPr>
          <p:spPr>
            <a:xfrm>
              <a:off x="1357213" y="835390"/>
              <a:ext cx="1491055" cy="354803"/>
            </a:xfrm>
            <a:custGeom>
              <a:avLst/>
              <a:gdLst/>
              <a:ahLst/>
              <a:cxnLst/>
              <a:rect l="l" t="t" r="r" b="b"/>
              <a:pathLst>
                <a:path w="120000" h="120000" extrusionOk="0">
                  <a:moveTo>
                    <a:pt x="120000" y="0"/>
                  </a:moveTo>
                  <a:lnTo>
                    <a:pt x="120000" y="81777"/>
                  </a:lnTo>
                  <a:lnTo>
                    <a:pt x="0" y="81777"/>
                  </a:lnTo>
                  <a:lnTo>
                    <a:pt x="0" y="120000"/>
                  </a:lnTo>
                </a:path>
              </a:pathLst>
            </a:custGeom>
            <a:noFill/>
            <a:ln w="12700" cap="flat" cmpd="sng">
              <a:solidFill>
                <a:schemeClr val="accent6"/>
              </a:solidFill>
              <a:prstDash val="solid"/>
              <a:miter lim="800000"/>
              <a:headEnd type="none" w="sm" len="sm"/>
              <a:tailEnd type="none" w="sm" len="sm"/>
            </a:ln>
          </p:spPr>
        </p:sp>
        <p:sp>
          <p:nvSpPr>
            <p:cNvPr id="142" name="Google Shape;142;p3"/>
            <p:cNvSpPr/>
            <p:nvPr/>
          </p:nvSpPr>
          <p:spPr>
            <a:xfrm>
              <a:off x="2238291" y="60719"/>
              <a:ext cx="1219954" cy="774671"/>
            </a:xfrm>
            <a:prstGeom prst="roundRect">
              <a:avLst>
                <a:gd name="adj" fmla="val 10000"/>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2373842" y="189492"/>
              <a:ext cx="1219954" cy="774671"/>
            </a:xfrm>
            <a:prstGeom prst="roundRect">
              <a:avLst>
                <a:gd name="adj" fmla="val 10000"/>
              </a:avLst>
            </a:prstGeom>
            <a:solidFill>
              <a:schemeClr val="lt1">
                <a:alpha val="89803"/>
              </a:schemeClr>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txBox="1"/>
            <p:nvPr/>
          </p:nvSpPr>
          <p:spPr>
            <a:xfrm>
              <a:off x="2396531" y="212181"/>
              <a:ext cx="1174576" cy="729293"/>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Data Structure</a:t>
              </a:r>
              <a:endParaRPr/>
            </a:p>
          </p:txBody>
        </p:sp>
        <p:sp>
          <p:nvSpPr>
            <p:cNvPr id="145" name="Google Shape;145;p3"/>
            <p:cNvSpPr/>
            <p:nvPr/>
          </p:nvSpPr>
          <p:spPr>
            <a:xfrm>
              <a:off x="747236" y="1190193"/>
              <a:ext cx="1219954" cy="774671"/>
            </a:xfrm>
            <a:prstGeom prst="roundRect">
              <a:avLst>
                <a:gd name="adj" fmla="val 10000"/>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882786" y="1318966"/>
              <a:ext cx="1219954" cy="774671"/>
            </a:xfrm>
            <a:prstGeom prst="roundRect">
              <a:avLst>
                <a:gd name="adj" fmla="val 10000"/>
              </a:avLst>
            </a:prstGeom>
            <a:solidFill>
              <a:schemeClr val="lt1">
                <a:alpha val="89803"/>
              </a:schemeClr>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txBox="1"/>
            <p:nvPr/>
          </p:nvSpPr>
          <p:spPr>
            <a:xfrm>
              <a:off x="905475" y="1341655"/>
              <a:ext cx="1174576" cy="729293"/>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Linear Data Structure</a:t>
              </a:r>
              <a:endParaRPr/>
            </a:p>
          </p:txBody>
        </p:sp>
        <p:sp>
          <p:nvSpPr>
            <p:cNvPr id="148" name="Google Shape;148;p3"/>
            <p:cNvSpPr/>
            <p:nvPr/>
          </p:nvSpPr>
          <p:spPr>
            <a:xfrm>
              <a:off x="1708" y="2319667"/>
              <a:ext cx="1219954" cy="774671"/>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137259" y="2448440"/>
              <a:ext cx="1219954" cy="774671"/>
            </a:xfrm>
            <a:prstGeom prst="roundRect">
              <a:avLst>
                <a:gd name="adj" fmla="val 1000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txBox="1"/>
            <p:nvPr/>
          </p:nvSpPr>
          <p:spPr>
            <a:xfrm>
              <a:off x="159948" y="2471129"/>
              <a:ext cx="1174576" cy="729293"/>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Stack</a:t>
              </a:r>
              <a:endParaRPr/>
            </a:p>
          </p:txBody>
        </p:sp>
        <p:sp>
          <p:nvSpPr>
            <p:cNvPr id="151" name="Google Shape;151;p3"/>
            <p:cNvSpPr/>
            <p:nvPr/>
          </p:nvSpPr>
          <p:spPr>
            <a:xfrm>
              <a:off x="1492763" y="2319667"/>
              <a:ext cx="1219954" cy="774671"/>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1628314" y="2448440"/>
              <a:ext cx="1219954" cy="774671"/>
            </a:xfrm>
            <a:prstGeom prst="roundRect">
              <a:avLst>
                <a:gd name="adj" fmla="val 1000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txBox="1"/>
            <p:nvPr/>
          </p:nvSpPr>
          <p:spPr>
            <a:xfrm>
              <a:off x="1651003" y="2471129"/>
              <a:ext cx="1174576" cy="729293"/>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Queue</a:t>
              </a:r>
              <a:endParaRPr/>
            </a:p>
          </p:txBody>
        </p:sp>
        <p:sp>
          <p:nvSpPr>
            <p:cNvPr id="154" name="Google Shape;154;p3"/>
            <p:cNvSpPr/>
            <p:nvPr/>
          </p:nvSpPr>
          <p:spPr>
            <a:xfrm>
              <a:off x="3729346" y="1190193"/>
              <a:ext cx="1219954" cy="774671"/>
            </a:xfrm>
            <a:prstGeom prst="roundRect">
              <a:avLst>
                <a:gd name="adj" fmla="val 10000"/>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3864897" y="1318966"/>
              <a:ext cx="1219954" cy="774671"/>
            </a:xfrm>
            <a:prstGeom prst="roundRect">
              <a:avLst>
                <a:gd name="adj" fmla="val 10000"/>
              </a:avLst>
            </a:prstGeom>
            <a:solidFill>
              <a:schemeClr val="lt1">
                <a:alpha val="89803"/>
              </a:schemeClr>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txBox="1"/>
            <p:nvPr/>
          </p:nvSpPr>
          <p:spPr>
            <a:xfrm>
              <a:off x="3887586" y="1341655"/>
              <a:ext cx="1174576" cy="729293"/>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Non-linear Data Structure</a:t>
              </a:r>
              <a:endParaRPr/>
            </a:p>
          </p:txBody>
        </p:sp>
        <p:sp>
          <p:nvSpPr>
            <p:cNvPr id="157" name="Google Shape;157;p3"/>
            <p:cNvSpPr/>
            <p:nvPr/>
          </p:nvSpPr>
          <p:spPr>
            <a:xfrm>
              <a:off x="2983819" y="2319667"/>
              <a:ext cx="1219954" cy="774671"/>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3119369" y="2448440"/>
              <a:ext cx="1219954" cy="774671"/>
            </a:xfrm>
            <a:prstGeom prst="roundRect">
              <a:avLst>
                <a:gd name="adj" fmla="val 1000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txBox="1"/>
            <p:nvPr/>
          </p:nvSpPr>
          <p:spPr>
            <a:xfrm>
              <a:off x="3142058" y="2471129"/>
              <a:ext cx="1174576" cy="729293"/>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Trees</a:t>
              </a:r>
              <a:endParaRPr/>
            </a:p>
          </p:txBody>
        </p:sp>
        <p:sp>
          <p:nvSpPr>
            <p:cNvPr id="160" name="Google Shape;160;p3"/>
            <p:cNvSpPr/>
            <p:nvPr/>
          </p:nvSpPr>
          <p:spPr>
            <a:xfrm>
              <a:off x="4474874" y="2319667"/>
              <a:ext cx="1219954" cy="774671"/>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4610425" y="2448440"/>
              <a:ext cx="1219954" cy="774671"/>
            </a:xfrm>
            <a:prstGeom prst="roundRect">
              <a:avLst>
                <a:gd name="adj" fmla="val 1000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txBox="1"/>
            <p:nvPr/>
          </p:nvSpPr>
          <p:spPr>
            <a:xfrm>
              <a:off x="4633114" y="2471129"/>
              <a:ext cx="1174576" cy="729293"/>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Graphs</a:t>
              </a:r>
              <a:endParaRPr/>
            </a:p>
          </p:txBody>
        </p:sp>
      </p:grpSp>
      <p:sp>
        <p:nvSpPr>
          <p:cNvPr id="163" name="Google Shape;163;p3"/>
          <p:cNvSpPr/>
          <p:nvPr/>
        </p:nvSpPr>
        <p:spPr>
          <a:xfrm>
            <a:off x="4474427" y="3429000"/>
            <a:ext cx="1747954" cy="1363237"/>
          </a:xfrm>
          <a:prstGeom prst="ellipse">
            <a:avLst/>
          </a:prstGeom>
          <a:no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0"/>
          <p:cNvSpPr txBox="1">
            <a:spLocks noGrp="1"/>
          </p:cNvSpPr>
          <p:nvPr>
            <p:ph type="title"/>
          </p:nvPr>
        </p:nvSpPr>
        <p:spPr>
          <a:xfrm>
            <a:off x="628650" y="144446"/>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Trebuchet MS"/>
              <a:buNone/>
            </a:pPr>
            <a:r>
              <a:rPr lang="en-US"/>
              <a:t>KARAKTERISTIK STRUKTUR DATA TREE</a:t>
            </a:r>
            <a:endParaRPr/>
          </a:p>
        </p:txBody>
      </p:sp>
      <p:sp>
        <p:nvSpPr>
          <p:cNvPr id="484" name="Google Shape;484;p30"/>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100"/>
              <a:buChar char="•"/>
            </a:pPr>
            <a:r>
              <a:rPr lang="en-US"/>
              <a:t>Terdapat 1 </a:t>
            </a:r>
            <a:r>
              <a:rPr lang="en-US" i="1"/>
              <a:t>node</a:t>
            </a:r>
            <a:r>
              <a:rPr lang="en-US"/>
              <a:t> yang unik, yang tidak memiliki </a:t>
            </a:r>
            <a:r>
              <a:rPr lang="en-US" i="1"/>
              <a:t>predecessor</a:t>
            </a:r>
            <a:r>
              <a:rPr lang="en-US"/>
              <a:t>, yang disebut dengan </a:t>
            </a:r>
            <a:r>
              <a:rPr lang="en-US" i="1"/>
              <a:t>root</a:t>
            </a:r>
            <a:r>
              <a:rPr lang="en-US"/>
              <a:t> (akar) </a:t>
            </a:r>
            <a:endParaRPr/>
          </a:p>
          <a:p>
            <a:pPr marL="171450" lvl="0" indent="-171450" algn="l" rtl="0">
              <a:lnSpc>
                <a:spcPct val="90000"/>
              </a:lnSpc>
              <a:spcBef>
                <a:spcPts val="750"/>
              </a:spcBef>
              <a:spcAft>
                <a:spcPts val="0"/>
              </a:spcAft>
              <a:buClr>
                <a:schemeClr val="dk1"/>
              </a:buClr>
              <a:buSzPts val="2100"/>
              <a:buChar char="•"/>
            </a:pPr>
            <a:r>
              <a:rPr lang="en-US"/>
              <a:t>Terdapat satu atau beberapa </a:t>
            </a:r>
            <a:r>
              <a:rPr lang="en-US" i="1"/>
              <a:t>node</a:t>
            </a:r>
            <a:r>
              <a:rPr lang="en-US"/>
              <a:t> yang tidak memiliki </a:t>
            </a:r>
            <a:r>
              <a:rPr lang="en-US" i="1"/>
              <a:t>successor</a:t>
            </a:r>
            <a:r>
              <a:rPr lang="en-US"/>
              <a:t> yang disebut dengan </a:t>
            </a:r>
            <a:r>
              <a:rPr lang="en-US" i="1"/>
              <a:t>leaf</a:t>
            </a:r>
            <a:r>
              <a:rPr lang="en-US"/>
              <a:t> (daun) </a:t>
            </a:r>
            <a:endParaRPr/>
          </a:p>
          <a:p>
            <a:pPr marL="171450" lvl="0" indent="-171450" algn="l" rtl="0">
              <a:lnSpc>
                <a:spcPct val="90000"/>
              </a:lnSpc>
              <a:spcBef>
                <a:spcPts val="750"/>
              </a:spcBef>
              <a:spcAft>
                <a:spcPts val="0"/>
              </a:spcAft>
              <a:buClr>
                <a:schemeClr val="dk1"/>
              </a:buClr>
              <a:buSzPts val="2100"/>
              <a:buChar char="•"/>
            </a:pPr>
            <a:r>
              <a:rPr lang="en-US"/>
              <a:t>Setiap node kecuali </a:t>
            </a:r>
            <a:r>
              <a:rPr lang="en-US" i="1"/>
              <a:t>root</a:t>
            </a:r>
            <a:r>
              <a:rPr lang="en-US"/>
              <a:t> pasti memiliki satu </a:t>
            </a:r>
            <a:r>
              <a:rPr lang="en-US" i="1"/>
              <a:t>predecessor</a:t>
            </a:r>
            <a:r>
              <a:rPr lang="en-US"/>
              <a:t> </a:t>
            </a:r>
            <a:endParaRPr/>
          </a:p>
          <a:p>
            <a:pPr marL="171450" lvl="0" indent="-171450" algn="l" rtl="0">
              <a:lnSpc>
                <a:spcPct val="90000"/>
              </a:lnSpc>
              <a:spcBef>
                <a:spcPts val="750"/>
              </a:spcBef>
              <a:spcAft>
                <a:spcPts val="0"/>
              </a:spcAft>
              <a:buClr>
                <a:schemeClr val="dk1"/>
              </a:buClr>
              <a:buSzPts val="2100"/>
              <a:buChar char="•"/>
            </a:pPr>
            <a:r>
              <a:rPr lang="en-US"/>
              <a:t>Setiap node kecuali </a:t>
            </a:r>
            <a:r>
              <a:rPr lang="en-US" i="1"/>
              <a:t>leaf</a:t>
            </a:r>
            <a:r>
              <a:rPr lang="en-US"/>
              <a:t> pasti memiliki 1 atau lebih </a:t>
            </a:r>
            <a:r>
              <a:rPr lang="en-US" i="1"/>
              <a:t>successor</a:t>
            </a:r>
            <a:endParaRPr i="1"/>
          </a:p>
        </p:txBody>
      </p:sp>
      <p:pic>
        <p:nvPicPr>
          <p:cNvPr id="485" name="Google Shape;485;p30"/>
          <p:cNvPicPr preferRelativeResize="0"/>
          <p:nvPr/>
        </p:nvPicPr>
        <p:blipFill rotWithShape="1">
          <a:blip r:embed="rId3">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1"/>
          <p:cNvSpPr/>
          <p:nvPr/>
        </p:nvSpPr>
        <p:spPr>
          <a:xfrm>
            <a:off x="4537741" y="2837516"/>
            <a:ext cx="984739" cy="1114656"/>
          </a:xfrm>
          <a:prstGeom prst="stripedRightArrow">
            <a:avLst>
              <a:gd name="adj1" fmla="val 50000"/>
              <a:gd name="adj2" fmla="val 50000"/>
            </a:avLst>
          </a:prstGeom>
          <a:solidFill>
            <a:schemeClr val="accent3">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sp>
        <p:nvSpPr>
          <p:cNvPr id="491" name="Google Shape;491;p31"/>
          <p:cNvSpPr txBox="1">
            <a:spLocks noGrp="1"/>
          </p:cNvSpPr>
          <p:nvPr>
            <p:ph type="title"/>
          </p:nvPr>
        </p:nvSpPr>
        <p:spPr>
          <a:xfrm>
            <a:off x="628650" y="127157"/>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Trebuchet MS"/>
              <a:buNone/>
            </a:pPr>
            <a:r>
              <a:rPr lang="en-US"/>
              <a:t>REPRESENTASI STRUKTUR DATA TREE</a:t>
            </a:r>
            <a:endParaRPr/>
          </a:p>
        </p:txBody>
      </p:sp>
      <p:sp>
        <p:nvSpPr>
          <p:cNvPr id="492" name="Google Shape;492;p31"/>
          <p:cNvSpPr txBox="1">
            <a:spLocks noGrp="1"/>
          </p:cNvSpPr>
          <p:nvPr>
            <p:ph type="body" idx="1"/>
          </p:nvPr>
        </p:nvSpPr>
        <p:spPr>
          <a:xfrm>
            <a:off x="628650" y="1369219"/>
            <a:ext cx="4347582" cy="3420113"/>
          </a:xfrm>
          <a:prstGeom prst="rect">
            <a:avLst/>
          </a:prstGeom>
          <a:noFill/>
          <a:ln>
            <a:noFill/>
          </a:ln>
        </p:spPr>
        <p:txBody>
          <a:bodyPr spcFirstLastPara="1" wrap="square" lIns="91425" tIns="45700" rIns="91425" bIns="45700" anchor="t" anchorCtr="0">
            <a:normAutofit/>
          </a:bodyPr>
          <a:lstStyle/>
          <a:p>
            <a:pPr marL="171450" lvl="0" indent="-171450" algn="l" rtl="0">
              <a:lnSpc>
                <a:spcPct val="120000"/>
              </a:lnSpc>
              <a:spcBef>
                <a:spcPts val="0"/>
              </a:spcBef>
              <a:spcAft>
                <a:spcPts val="0"/>
              </a:spcAft>
              <a:buClr>
                <a:schemeClr val="dk1"/>
              </a:buClr>
              <a:buSzPts val="2100"/>
              <a:buChar char="•"/>
            </a:pPr>
            <a:r>
              <a:rPr lang="en-US"/>
              <a:t>Paling Umum: Pohon Berakar</a:t>
            </a:r>
            <a:endParaRPr/>
          </a:p>
          <a:p>
            <a:pPr marL="171450" lvl="0" indent="-38100" algn="l" rtl="0">
              <a:lnSpc>
                <a:spcPct val="120000"/>
              </a:lnSpc>
              <a:spcBef>
                <a:spcPts val="750"/>
              </a:spcBef>
              <a:spcAft>
                <a:spcPts val="0"/>
              </a:spcAft>
              <a:buClr>
                <a:schemeClr val="dk1"/>
              </a:buClr>
              <a:buSzPts val="2100"/>
              <a:buNone/>
            </a:pPr>
            <a:endParaRPr/>
          </a:p>
        </p:txBody>
      </p:sp>
      <p:pic>
        <p:nvPicPr>
          <p:cNvPr id="493" name="Google Shape;493;p31" descr="Translation from tree structure to Venn diagram | Download Scientific  Diagram"/>
          <p:cNvPicPr preferRelativeResize="0"/>
          <p:nvPr/>
        </p:nvPicPr>
        <p:blipFill rotWithShape="1">
          <a:blip r:embed="rId3">
            <a:alphaModFix/>
          </a:blip>
          <a:srcRect r="51415"/>
          <a:stretch/>
        </p:blipFill>
        <p:spPr>
          <a:xfrm>
            <a:off x="5540279" y="2051819"/>
            <a:ext cx="3017227" cy="2686050"/>
          </a:xfrm>
          <a:prstGeom prst="rect">
            <a:avLst/>
          </a:prstGeom>
          <a:noFill/>
          <a:ln>
            <a:noFill/>
          </a:ln>
        </p:spPr>
      </p:pic>
      <p:grpSp>
        <p:nvGrpSpPr>
          <p:cNvPr id="494" name="Google Shape;494;p31"/>
          <p:cNvGrpSpPr/>
          <p:nvPr/>
        </p:nvGrpSpPr>
        <p:grpSpPr>
          <a:xfrm>
            <a:off x="725526" y="2408776"/>
            <a:ext cx="3634882" cy="1972135"/>
            <a:chOff x="1065" y="135273"/>
            <a:chExt cx="3634882" cy="1972135"/>
          </a:xfrm>
        </p:grpSpPr>
        <p:sp>
          <p:nvSpPr>
            <p:cNvPr id="495" name="Google Shape;495;p31"/>
            <p:cNvSpPr/>
            <p:nvPr/>
          </p:nvSpPr>
          <p:spPr>
            <a:xfrm>
              <a:off x="1776240" y="618374"/>
              <a:ext cx="1394780" cy="221262"/>
            </a:xfrm>
            <a:custGeom>
              <a:avLst/>
              <a:gdLst/>
              <a:ahLst/>
              <a:cxnLst/>
              <a:rect l="l" t="t" r="r" b="b"/>
              <a:pathLst>
                <a:path w="120000" h="120000" extrusionOk="0">
                  <a:moveTo>
                    <a:pt x="0" y="0"/>
                  </a:moveTo>
                  <a:lnTo>
                    <a:pt x="0" y="81777"/>
                  </a:lnTo>
                  <a:lnTo>
                    <a:pt x="120000" y="81777"/>
                  </a:lnTo>
                  <a:lnTo>
                    <a:pt x="120000" y="120000"/>
                  </a:lnTo>
                </a:path>
              </a:pathLst>
            </a:custGeom>
            <a:noFill/>
            <a:ln w="12700" cap="flat" cmpd="sng">
              <a:solidFill>
                <a:schemeClr val="accent6"/>
              </a:solidFill>
              <a:prstDash val="solid"/>
              <a:miter lim="800000"/>
              <a:headEnd type="none" w="sm" len="sm"/>
              <a:tailEnd type="none" w="sm" len="sm"/>
            </a:ln>
          </p:spPr>
        </p:sp>
        <p:sp>
          <p:nvSpPr>
            <p:cNvPr id="496" name="Google Shape;496;p31"/>
            <p:cNvSpPr/>
            <p:nvPr/>
          </p:nvSpPr>
          <p:spPr>
            <a:xfrm>
              <a:off x="1776240" y="618374"/>
              <a:ext cx="464926" cy="221262"/>
            </a:xfrm>
            <a:custGeom>
              <a:avLst/>
              <a:gdLst/>
              <a:ahLst/>
              <a:cxnLst/>
              <a:rect l="l" t="t" r="r" b="b"/>
              <a:pathLst>
                <a:path w="120000" h="120000" extrusionOk="0">
                  <a:moveTo>
                    <a:pt x="0" y="0"/>
                  </a:moveTo>
                  <a:lnTo>
                    <a:pt x="0" y="81777"/>
                  </a:lnTo>
                  <a:lnTo>
                    <a:pt x="120000" y="81777"/>
                  </a:lnTo>
                  <a:lnTo>
                    <a:pt x="120000" y="120000"/>
                  </a:lnTo>
                </a:path>
              </a:pathLst>
            </a:custGeom>
            <a:noFill/>
            <a:ln w="12700" cap="flat" cmpd="sng">
              <a:solidFill>
                <a:schemeClr val="accent6"/>
              </a:solidFill>
              <a:prstDash val="solid"/>
              <a:miter lim="800000"/>
              <a:headEnd type="none" w="sm" len="sm"/>
              <a:tailEnd type="none" w="sm" len="sm"/>
            </a:ln>
          </p:spPr>
        </p:sp>
        <p:sp>
          <p:nvSpPr>
            <p:cNvPr id="497" name="Google Shape;497;p31"/>
            <p:cNvSpPr/>
            <p:nvPr/>
          </p:nvSpPr>
          <p:spPr>
            <a:xfrm>
              <a:off x="1311313" y="1322738"/>
              <a:ext cx="464926" cy="221262"/>
            </a:xfrm>
            <a:custGeom>
              <a:avLst/>
              <a:gdLst/>
              <a:ahLst/>
              <a:cxnLst/>
              <a:rect l="l" t="t" r="r" b="b"/>
              <a:pathLst>
                <a:path w="120000" h="120000" extrusionOk="0">
                  <a:moveTo>
                    <a:pt x="0" y="0"/>
                  </a:moveTo>
                  <a:lnTo>
                    <a:pt x="0" y="81777"/>
                  </a:lnTo>
                  <a:lnTo>
                    <a:pt x="120000" y="81777"/>
                  </a:lnTo>
                  <a:lnTo>
                    <a:pt x="120000" y="120000"/>
                  </a:lnTo>
                </a:path>
              </a:pathLst>
            </a:custGeom>
            <a:noFill/>
            <a:ln w="12700" cap="flat" cmpd="sng">
              <a:solidFill>
                <a:srgbClr val="4372C3"/>
              </a:solidFill>
              <a:prstDash val="solid"/>
              <a:miter lim="800000"/>
              <a:headEnd type="none" w="sm" len="sm"/>
              <a:tailEnd type="none" w="sm" len="sm"/>
            </a:ln>
          </p:spPr>
        </p:sp>
        <p:sp>
          <p:nvSpPr>
            <p:cNvPr id="498" name="Google Shape;498;p31"/>
            <p:cNvSpPr/>
            <p:nvPr/>
          </p:nvSpPr>
          <p:spPr>
            <a:xfrm>
              <a:off x="846386" y="1322738"/>
              <a:ext cx="464926" cy="221262"/>
            </a:xfrm>
            <a:custGeom>
              <a:avLst/>
              <a:gdLst/>
              <a:ahLst/>
              <a:cxnLst/>
              <a:rect l="l" t="t" r="r" b="b"/>
              <a:pathLst>
                <a:path w="120000" h="120000" extrusionOk="0">
                  <a:moveTo>
                    <a:pt x="120000" y="0"/>
                  </a:moveTo>
                  <a:lnTo>
                    <a:pt x="120000" y="81777"/>
                  </a:lnTo>
                  <a:lnTo>
                    <a:pt x="0" y="81777"/>
                  </a:lnTo>
                  <a:lnTo>
                    <a:pt x="0" y="120000"/>
                  </a:lnTo>
                </a:path>
              </a:pathLst>
            </a:custGeom>
            <a:noFill/>
            <a:ln w="12700" cap="flat" cmpd="sng">
              <a:solidFill>
                <a:srgbClr val="4372C3"/>
              </a:solidFill>
              <a:prstDash val="solid"/>
              <a:miter lim="800000"/>
              <a:headEnd type="none" w="sm" len="sm"/>
              <a:tailEnd type="none" w="sm" len="sm"/>
            </a:ln>
          </p:spPr>
        </p:sp>
        <p:sp>
          <p:nvSpPr>
            <p:cNvPr id="499" name="Google Shape;499;p31"/>
            <p:cNvSpPr/>
            <p:nvPr/>
          </p:nvSpPr>
          <p:spPr>
            <a:xfrm>
              <a:off x="1311313" y="618374"/>
              <a:ext cx="464926" cy="221262"/>
            </a:xfrm>
            <a:custGeom>
              <a:avLst/>
              <a:gdLst/>
              <a:ahLst/>
              <a:cxnLst/>
              <a:rect l="l" t="t" r="r" b="b"/>
              <a:pathLst>
                <a:path w="120000" h="120000" extrusionOk="0">
                  <a:moveTo>
                    <a:pt x="120000" y="0"/>
                  </a:moveTo>
                  <a:lnTo>
                    <a:pt x="120000" y="81777"/>
                  </a:lnTo>
                  <a:lnTo>
                    <a:pt x="0" y="81777"/>
                  </a:lnTo>
                  <a:lnTo>
                    <a:pt x="0" y="120000"/>
                  </a:lnTo>
                </a:path>
              </a:pathLst>
            </a:custGeom>
            <a:noFill/>
            <a:ln w="12700" cap="flat" cmpd="sng">
              <a:solidFill>
                <a:schemeClr val="accent6"/>
              </a:solidFill>
              <a:prstDash val="solid"/>
              <a:miter lim="800000"/>
              <a:headEnd type="none" w="sm" len="sm"/>
              <a:tailEnd type="none" w="sm" len="sm"/>
            </a:ln>
          </p:spPr>
        </p:sp>
        <p:sp>
          <p:nvSpPr>
            <p:cNvPr id="500" name="Google Shape;500;p31"/>
            <p:cNvSpPr/>
            <p:nvPr/>
          </p:nvSpPr>
          <p:spPr>
            <a:xfrm>
              <a:off x="381460" y="618374"/>
              <a:ext cx="1394780" cy="221262"/>
            </a:xfrm>
            <a:custGeom>
              <a:avLst/>
              <a:gdLst/>
              <a:ahLst/>
              <a:cxnLst/>
              <a:rect l="l" t="t" r="r" b="b"/>
              <a:pathLst>
                <a:path w="120000" h="120000" extrusionOk="0">
                  <a:moveTo>
                    <a:pt x="120000" y="0"/>
                  </a:moveTo>
                  <a:lnTo>
                    <a:pt x="120000" y="81777"/>
                  </a:lnTo>
                  <a:lnTo>
                    <a:pt x="0" y="81777"/>
                  </a:lnTo>
                  <a:lnTo>
                    <a:pt x="0" y="120000"/>
                  </a:lnTo>
                </a:path>
              </a:pathLst>
            </a:custGeom>
            <a:noFill/>
            <a:ln w="12700" cap="flat" cmpd="sng">
              <a:solidFill>
                <a:schemeClr val="accent6"/>
              </a:solidFill>
              <a:prstDash val="solid"/>
              <a:miter lim="800000"/>
              <a:headEnd type="none" w="sm" len="sm"/>
              <a:tailEnd type="none" w="sm" len="sm"/>
            </a:ln>
          </p:spPr>
        </p:sp>
        <p:sp>
          <p:nvSpPr>
            <p:cNvPr id="501" name="Google Shape;501;p31"/>
            <p:cNvSpPr/>
            <p:nvPr/>
          </p:nvSpPr>
          <p:spPr>
            <a:xfrm>
              <a:off x="1395845" y="135273"/>
              <a:ext cx="760789" cy="483101"/>
            </a:xfrm>
            <a:prstGeom prst="roundRect">
              <a:avLst>
                <a:gd name="adj" fmla="val 10000"/>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1480377" y="215579"/>
              <a:ext cx="760789" cy="483101"/>
            </a:xfrm>
            <a:prstGeom prst="roundRect">
              <a:avLst>
                <a:gd name="adj" fmla="val 10000"/>
              </a:avLst>
            </a:prstGeom>
            <a:solidFill>
              <a:schemeClr val="lt1">
                <a:alpha val="89803"/>
              </a:schemeClr>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txBox="1"/>
            <p:nvPr/>
          </p:nvSpPr>
          <p:spPr>
            <a:xfrm>
              <a:off x="1494527" y="229729"/>
              <a:ext cx="732489" cy="45480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 grandpa</a:t>
              </a:r>
              <a:endParaRPr/>
            </a:p>
          </p:txBody>
        </p:sp>
        <p:sp>
          <p:nvSpPr>
            <p:cNvPr id="504" name="Google Shape;504;p31"/>
            <p:cNvSpPr/>
            <p:nvPr/>
          </p:nvSpPr>
          <p:spPr>
            <a:xfrm>
              <a:off x="1065" y="839637"/>
              <a:ext cx="760789" cy="483101"/>
            </a:xfrm>
            <a:prstGeom prst="roundRect">
              <a:avLst>
                <a:gd name="adj" fmla="val 10000"/>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85597" y="919943"/>
              <a:ext cx="760789" cy="483101"/>
            </a:xfrm>
            <a:prstGeom prst="roundRect">
              <a:avLst>
                <a:gd name="adj" fmla="val 10000"/>
              </a:avLst>
            </a:prstGeom>
            <a:solidFill>
              <a:schemeClr val="lt1">
                <a:alpha val="89803"/>
              </a:schemeClr>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txBox="1"/>
            <p:nvPr/>
          </p:nvSpPr>
          <p:spPr>
            <a:xfrm>
              <a:off x="99747" y="934093"/>
              <a:ext cx="732489" cy="45480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b: uncle</a:t>
              </a:r>
              <a:endParaRPr/>
            </a:p>
          </p:txBody>
        </p:sp>
        <p:sp>
          <p:nvSpPr>
            <p:cNvPr id="507" name="Google Shape;507;p31"/>
            <p:cNvSpPr/>
            <p:nvPr/>
          </p:nvSpPr>
          <p:spPr>
            <a:xfrm>
              <a:off x="930919" y="839637"/>
              <a:ext cx="760789" cy="483101"/>
            </a:xfrm>
            <a:prstGeom prst="roundRect">
              <a:avLst>
                <a:gd name="adj" fmla="val 10000"/>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1015451" y="919943"/>
              <a:ext cx="760789" cy="483101"/>
            </a:xfrm>
            <a:prstGeom prst="roundRect">
              <a:avLst>
                <a:gd name="adj" fmla="val 10000"/>
              </a:avLst>
            </a:prstGeom>
            <a:solidFill>
              <a:schemeClr val="lt1">
                <a:alpha val="89803"/>
              </a:schemeClr>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txBox="1"/>
            <p:nvPr/>
          </p:nvSpPr>
          <p:spPr>
            <a:xfrm>
              <a:off x="1029601" y="934093"/>
              <a:ext cx="732489" cy="45480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c: dad</a:t>
              </a:r>
              <a:endParaRPr/>
            </a:p>
          </p:txBody>
        </p:sp>
        <p:sp>
          <p:nvSpPr>
            <p:cNvPr id="510" name="Google Shape;510;p31"/>
            <p:cNvSpPr/>
            <p:nvPr/>
          </p:nvSpPr>
          <p:spPr>
            <a:xfrm>
              <a:off x="465992" y="1544001"/>
              <a:ext cx="760789" cy="483101"/>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550524" y="1624307"/>
              <a:ext cx="760789" cy="483101"/>
            </a:xfrm>
            <a:prstGeom prst="roundRect">
              <a:avLst>
                <a:gd name="adj" fmla="val 1000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txBox="1"/>
            <p:nvPr/>
          </p:nvSpPr>
          <p:spPr>
            <a:xfrm>
              <a:off x="564674" y="1638457"/>
              <a:ext cx="732489" cy="45480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 me</a:t>
              </a:r>
              <a:endParaRPr/>
            </a:p>
          </p:txBody>
        </p:sp>
        <p:sp>
          <p:nvSpPr>
            <p:cNvPr id="513" name="Google Shape;513;p31"/>
            <p:cNvSpPr/>
            <p:nvPr/>
          </p:nvSpPr>
          <p:spPr>
            <a:xfrm>
              <a:off x="1395845" y="1544001"/>
              <a:ext cx="760789" cy="483101"/>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1480377" y="1624307"/>
              <a:ext cx="760789" cy="483101"/>
            </a:xfrm>
            <a:prstGeom prst="roundRect">
              <a:avLst>
                <a:gd name="adj" fmla="val 1000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txBox="1"/>
            <p:nvPr/>
          </p:nvSpPr>
          <p:spPr>
            <a:xfrm>
              <a:off x="1494527" y="1638457"/>
              <a:ext cx="732489" cy="45480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g: my bro</a:t>
              </a:r>
              <a:endParaRPr/>
            </a:p>
          </p:txBody>
        </p:sp>
        <p:sp>
          <p:nvSpPr>
            <p:cNvPr id="516" name="Google Shape;516;p31"/>
            <p:cNvSpPr/>
            <p:nvPr/>
          </p:nvSpPr>
          <p:spPr>
            <a:xfrm>
              <a:off x="1860772" y="839637"/>
              <a:ext cx="760789" cy="483101"/>
            </a:xfrm>
            <a:prstGeom prst="roundRect">
              <a:avLst>
                <a:gd name="adj" fmla="val 10000"/>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1945304" y="919943"/>
              <a:ext cx="760789" cy="483101"/>
            </a:xfrm>
            <a:prstGeom prst="roundRect">
              <a:avLst>
                <a:gd name="adj" fmla="val 10000"/>
              </a:avLst>
            </a:prstGeom>
            <a:solidFill>
              <a:schemeClr val="lt1">
                <a:alpha val="89803"/>
              </a:schemeClr>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txBox="1"/>
            <p:nvPr/>
          </p:nvSpPr>
          <p:spPr>
            <a:xfrm>
              <a:off x="1959454" y="934093"/>
              <a:ext cx="732489" cy="45480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d: aunt1</a:t>
              </a:r>
              <a:endParaRPr/>
            </a:p>
          </p:txBody>
        </p:sp>
        <p:sp>
          <p:nvSpPr>
            <p:cNvPr id="519" name="Google Shape;519;p31"/>
            <p:cNvSpPr/>
            <p:nvPr/>
          </p:nvSpPr>
          <p:spPr>
            <a:xfrm>
              <a:off x="2790626" y="839637"/>
              <a:ext cx="760789" cy="483101"/>
            </a:xfrm>
            <a:prstGeom prst="roundRect">
              <a:avLst>
                <a:gd name="adj" fmla="val 10000"/>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2875158" y="919943"/>
              <a:ext cx="760789" cy="483101"/>
            </a:xfrm>
            <a:prstGeom prst="roundRect">
              <a:avLst>
                <a:gd name="adj" fmla="val 10000"/>
              </a:avLst>
            </a:prstGeom>
            <a:solidFill>
              <a:schemeClr val="lt1">
                <a:alpha val="89803"/>
              </a:schemeClr>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txBox="1"/>
            <p:nvPr/>
          </p:nvSpPr>
          <p:spPr>
            <a:xfrm>
              <a:off x="2889308" y="934093"/>
              <a:ext cx="732489" cy="45480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e: aunt2</a:t>
              </a:r>
              <a:endParaRPr/>
            </a:p>
          </p:txBody>
        </p:sp>
      </p:grpSp>
      <p:pic>
        <p:nvPicPr>
          <p:cNvPr id="522" name="Google Shape;522;p31"/>
          <p:cNvPicPr preferRelativeResize="0"/>
          <p:nvPr/>
        </p:nvPicPr>
        <p:blipFill rotWithShape="1">
          <a:blip r:embed="rId4">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2"/>
          <p:cNvSpPr txBox="1">
            <a:spLocks noGrp="1"/>
          </p:cNvSpPr>
          <p:nvPr>
            <p:ph type="title"/>
          </p:nvPr>
        </p:nvSpPr>
        <p:spPr>
          <a:xfrm>
            <a:off x="628651" y="106085"/>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Trebuchet MS"/>
              <a:buNone/>
            </a:pPr>
            <a:r>
              <a:rPr lang="en-US" b="1"/>
              <a:t>KONSEP BINARY TREE</a:t>
            </a:r>
            <a:endParaRPr/>
          </a:p>
        </p:txBody>
      </p:sp>
      <p:sp>
        <p:nvSpPr>
          <p:cNvPr id="528" name="Google Shape;528;p32"/>
          <p:cNvSpPr txBox="1">
            <a:spLocks noGrp="1"/>
          </p:cNvSpPr>
          <p:nvPr>
            <p:ph type="body" idx="1"/>
          </p:nvPr>
        </p:nvSpPr>
        <p:spPr>
          <a:xfrm>
            <a:off x="628651" y="1177086"/>
            <a:ext cx="4066442" cy="3694494"/>
          </a:xfrm>
          <a:prstGeom prst="rect">
            <a:avLst/>
          </a:prstGeom>
          <a:noFill/>
          <a:ln>
            <a:noFill/>
          </a:ln>
        </p:spPr>
        <p:txBody>
          <a:bodyPr spcFirstLastPara="1" wrap="square" lIns="91425" tIns="45700" rIns="91425" bIns="45700" anchor="t" anchorCtr="0">
            <a:normAutofit/>
          </a:bodyPr>
          <a:lstStyle/>
          <a:p>
            <a:pPr marL="171450" lvl="0" indent="-171450" algn="l" rtl="0">
              <a:lnSpc>
                <a:spcPct val="100000"/>
              </a:lnSpc>
              <a:spcBef>
                <a:spcPts val="0"/>
              </a:spcBef>
              <a:spcAft>
                <a:spcPts val="0"/>
              </a:spcAft>
              <a:buClr>
                <a:schemeClr val="dk1"/>
              </a:buClr>
              <a:buSzPts val="1942"/>
              <a:buChar char="•"/>
            </a:pPr>
            <a:r>
              <a:rPr lang="en-US" sz="1942" b="1" i="1"/>
              <a:t>Binary tree </a:t>
            </a:r>
            <a:r>
              <a:rPr lang="en-US" sz="1942"/>
              <a:t>merupakan struktur data abstrak berjenis </a:t>
            </a:r>
            <a:r>
              <a:rPr lang="en-US" sz="1942" i="1"/>
              <a:t>tree </a:t>
            </a:r>
            <a:r>
              <a:rPr lang="en-US" sz="1942"/>
              <a:t>yang memiliki persyaratan:</a:t>
            </a:r>
            <a:endParaRPr/>
          </a:p>
          <a:p>
            <a:pPr marL="514350" lvl="1" indent="-171450" algn="l" rtl="0">
              <a:lnSpc>
                <a:spcPct val="100000"/>
              </a:lnSpc>
              <a:spcBef>
                <a:spcPts val="375"/>
              </a:spcBef>
              <a:spcAft>
                <a:spcPts val="0"/>
              </a:spcAft>
              <a:buClr>
                <a:schemeClr val="dk1"/>
              </a:buClr>
              <a:buSzPts val="1665"/>
              <a:buChar char="•"/>
            </a:pPr>
            <a:r>
              <a:rPr lang="en-US" sz="1665" b="1" i="1"/>
              <a:t>Binary tree</a:t>
            </a:r>
            <a:r>
              <a:rPr lang="en-US" sz="1665" b="1"/>
              <a:t> adalah sebuah struktur data abstrak berjenis </a:t>
            </a:r>
            <a:r>
              <a:rPr lang="en-US" sz="1665" b="1" i="1"/>
              <a:t>tree</a:t>
            </a:r>
            <a:r>
              <a:rPr lang="en-US" sz="1665" b="1"/>
              <a:t> dengan syarat satu </a:t>
            </a:r>
            <a:r>
              <a:rPr lang="en-US" sz="1665" b="1" i="1"/>
              <a:t>parent node</a:t>
            </a:r>
            <a:r>
              <a:rPr lang="en-US" sz="1665" b="1"/>
              <a:t> hanya dapat  memiliki maksimal dua buah </a:t>
            </a:r>
            <a:r>
              <a:rPr lang="en-US" sz="1665" b="1" i="1"/>
              <a:t>child nodes</a:t>
            </a:r>
            <a:r>
              <a:rPr lang="en-US" sz="1665" b="1"/>
              <a:t>. Ilustrasi </a:t>
            </a:r>
            <a:r>
              <a:rPr lang="en-US" sz="1665" b="1" i="1"/>
              <a:t>binary tree</a:t>
            </a:r>
            <a:r>
              <a:rPr lang="en-US" sz="1665" b="1"/>
              <a:t> dapat dilihat seperti di samping</a:t>
            </a:r>
            <a:r>
              <a:rPr lang="en-US" sz="1665"/>
              <a:t>.</a:t>
            </a:r>
            <a:endParaRPr/>
          </a:p>
          <a:p>
            <a:pPr marL="514350" lvl="1" indent="-171450" algn="l" rtl="0">
              <a:lnSpc>
                <a:spcPct val="100000"/>
              </a:lnSpc>
              <a:spcBef>
                <a:spcPts val="375"/>
              </a:spcBef>
              <a:spcAft>
                <a:spcPts val="0"/>
              </a:spcAft>
              <a:buClr>
                <a:schemeClr val="dk1"/>
              </a:buClr>
              <a:buSzPts val="1665"/>
              <a:buChar char="•"/>
            </a:pPr>
            <a:r>
              <a:rPr lang="en-US" sz="1665"/>
              <a:t>Setiap node hanya boleh memiliki maksimal 2 buah subtrees, dan keduanya harus terpisah. </a:t>
            </a:r>
            <a:endParaRPr/>
          </a:p>
          <a:p>
            <a:pPr marL="514350" lvl="1" indent="-65722" algn="l" rtl="0">
              <a:lnSpc>
                <a:spcPct val="100000"/>
              </a:lnSpc>
              <a:spcBef>
                <a:spcPts val="375"/>
              </a:spcBef>
              <a:spcAft>
                <a:spcPts val="0"/>
              </a:spcAft>
              <a:buClr>
                <a:schemeClr val="dk1"/>
              </a:buClr>
              <a:buSzPts val="1665"/>
              <a:buNone/>
            </a:pPr>
            <a:endParaRPr sz="1665"/>
          </a:p>
        </p:txBody>
      </p:sp>
      <p:pic>
        <p:nvPicPr>
          <p:cNvPr id="529" name="Google Shape;529;p32"/>
          <p:cNvPicPr preferRelativeResize="0"/>
          <p:nvPr/>
        </p:nvPicPr>
        <p:blipFill rotWithShape="1">
          <a:blip r:embed="rId3">
            <a:alphaModFix/>
          </a:blip>
          <a:srcRect/>
          <a:stretch/>
        </p:blipFill>
        <p:spPr>
          <a:xfrm>
            <a:off x="4762252" y="1813564"/>
            <a:ext cx="4066442" cy="2421539"/>
          </a:xfrm>
          <a:prstGeom prst="rect">
            <a:avLst/>
          </a:prstGeom>
          <a:noFill/>
          <a:ln>
            <a:noFill/>
          </a:ln>
        </p:spPr>
      </p:pic>
      <p:pic>
        <p:nvPicPr>
          <p:cNvPr id="530" name="Google Shape;530;p32"/>
          <p:cNvPicPr preferRelativeResize="0"/>
          <p:nvPr/>
        </p:nvPicPr>
        <p:blipFill rotWithShape="1">
          <a:blip r:embed="rId4">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3"/>
          <p:cNvSpPr txBox="1">
            <a:spLocks noGrp="1"/>
          </p:cNvSpPr>
          <p:nvPr>
            <p:ph type="title"/>
          </p:nvPr>
        </p:nvSpPr>
        <p:spPr>
          <a:xfrm>
            <a:off x="657275" y="122905"/>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Trebuchet MS"/>
              <a:buNone/>
            </a:pPr>
            <a:r>
              <a:rPr lang="en-US" b="1"/>
              <a:t>KONSEP BINARY SEARCH TREE</a:t>
            </a:r>
            <a:endParaRPr/>
          </a:p>
        </p:txBody>
      </p:sp>
      <p:sp>
        <p:nvSpPr>
          <p:cNvPr id="536" name="Google Shape;536;p33"/>
          <p:cNvSpPr txBox="1">
            <a:spLocks noGrp="1"/>
          </p:cNvSpPr>
          <p:nvPr>
            <p:ph type="body" idx="1"/>
          </p:nvPr>
        </p:nvSpPr>
        <p:spPr>
          <a:xfrm>
            <a:off x="628650" y="1362808"/>
            <a:ext cx="4004897" cy="3040907"/>
          </a:xfrm>
          <a:prstGeom prst="rect">
            <a:avLst/>
          </a:prstGeom>
          <a:noFill/>
          <a:ln>
            <a:noFill/>
          </a:ln>
        </p:spPr>
        <p:txBody>
          <a:bodyPr spcFirstLastPara="1" wrap="square" lIns="91425" tIns="45700" rIns="91425" bIns="45700" anchor="t" anchorCtr="0">
            <a:normAutofit fontScale="92500" lnSpcReduction="10000"/>
          </a:bodyPr>
          <a:lstStyle/>
          <a:p>
            <a:pPr marL="171450" lvl="0" indent="-171450" algn="l" rtl="0">
              <a:lnSpc>
                <a:spcPct val="120000"/>
              </a:lnSpc>
              <a:spcBef>
                <a:spcPts val="0"/>
              </a:spcBef>
              <a:spcAft>
                <a:spcPts val="0"/>
              </a:spcAft>
              <a:buClr>
                <a:schemeClr val="dk1"/>
              </a:buClr>
              <a:buSzPts val="1942"/>
              <a:buChar char="•"/>
            </a:pPr>
            <a:r>
              <a:rPr lang="en-US" sz="1942"/>
              <a:t>Dalam </a:t>
            </a:r>
            <a:r>
              <a:rPr lang="en-US" sz="1942" i="1"/>
              <a:t>binary tree</a:t>
            </a:r>
            <a:r>
              <a:rPr lang="en-US" sz="1942"/>
              <a:t>, </a:t>
            </a:r>
            <a:r>
              <a:rPr lang="en-US" sz="1942" i="1"/>
              <a:t>child node</a:t>
            </a:r>
            <a:r>
              <a:rPr lang="en-US" sz="1942"/>
              <a:t> sebelah kiri hanya boleh bernilai </a:t>
            </a:r>
            <a:r>
              <a:rPr lang="en-US" sz="1942" b="1"/>
              <a:t>kurang dari atau sama dengan </a:t>
            </a:r>
            <a:r>
              <a:rPr lang="en-US" sz="1942" i="1"/>
              <a:t>parent node</a:t>
            </a:r>
            <a:r>
              <a:rPr lang="en-US" sz="1942"/>
              <a:t>, dan </a:t>
            </a:r>
            <a:r>
              <a:rPr lang="en-US" sz="1942" i="1"/>
              <a:t>child node</a:t>
            </a:r>
            <a:r>
              <a:rPr lang="en-US" sz="1942"/>
              <a:t> sebelah kanan hanya boleh bernilai </a:t>
            </a:r>
            <a:r>
              <a:rPr lang="en-US" sz="1942" b="1"/>
              <a:t>lebih dari atau sama dengan</a:t>
            </a:r>
            <a:r>
              <a:rPr lang="en-US" sz="1942"/>
              <a:t> </a:t>
            </a:r>
            <a:r>
              <a:rPr lang="en-US" sz="1942" i="1"/>
              <a:t>parent node</a:t>
            </a:r>
            <a:r>
              <a:rPr lang="en-US" sz="1942"/>
              <a:t>.</a:t>
            </a:r>
            <a:endParaRPr/>
          </a:p>
          <a:p>
            <a:pPr marL="171450" lvl="0" indent="-171450" algn="l" rtl="0">
              <a:lnSpc>
                <a:spcPct val="120000"/>
              </a:lnSpc>
              <a:spcBef>
                <a:spcPts val="750"/>
              </a:spcBef>
              <a:spcAft>
                <a:spcPts val="0"/>
              </a:spcAft>
              <a:buClr>
                <a:schemeClr val="dk1"/>
              </a:buClr>
              <a:buSzPts val="1942"/>
              <a:buChar char="•"/>
            </a:pPr>
            <a:r>
              <a:rPr lang="en-US" sz="1942"/>
              <a:t>Dikenal dengan konsep </a:t>
            </a:r>
            <a:r>
              <a:rPr lang="en-US" sz="1942" b="1" i="1"/>
              <a:t>Binary Search Tree</a:t>
            </a:r>
            <a:endParaRPr sz="1942" b="1"/>
          </a:p>
        </p:txBody>
      </p:sp>
      <p:pic>
        <p:nvPicPr>
          <p:cNvPr id="537" name="Google Shape;537;p33" descr="In Order Traversal: How to implement Inorder traversal in a binary search  tree? - DEV"/>
          <p:cNvPicPr preferRelativeResize="0"/>
          <p:nvPr/>
        </p:nvPicPr>
        <p:blipFill rotWithShape="1">
          <a:blip r:embed="rId3">
            <a:alphaModFix/>
          </a:blip>
          <a:srcRect/>
          <a:stretch/>
        </p:blipFill>
        <p:spPr>
          <a:xfrm>
            <a:off x="4572000" y="1514890"/>
            <a:ext cx="4211516" cy="3040907"/>
          </a:xfrm>
          <a:prstGeom prst="rect">
            <a:avLst/>
          </a:prstGeom>
          <a:noFill/>
          <a:ln>
            <a:noFill/>
          </a:ln>
        </p:spPr>
      </p:pic>
      <p:sp>
        <p:nvSpPr>
          <p:cNvPr id="538" name="Google Shape;538;p33"/>
          <p:cNvSpPr/>
          <p:nvPr/>
        </p:nvSpPr>
        <p:spPr>
          <a:xfrm>
            <a:off x="628650" y="4869656"/>
            <a:ext cx="6005146" cy="1962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75">
                <a:solidFill>
                  <a:srgbClr val="000000"/>
                </a:solidFill>
                <a:latin typeface="Calibri"/>
                <a:ea typeface="Calibri"/>
                <a:cs typeface="Calibri"/>
                <a:sym typeface="Calibri"/>
              </a:rPr>
              <a:t>Source: https://dev.to/javinpaul/how-to-implement-inorder-traversal-in-a-binary-search-tree-1787</a:t>
            </a:r>
            <a:endParaRPr/>
          </a:p>
        </p:txBody>
      </p:sp>
      <p:pic>
        <p:nvPicPr>
          <p:cNvPr id="539" name="Google Shape;539;p33"/>
          <p:cNvPicPr preferRelativeResize="0"/>
          <p:nvPr/>
        </p:nvPicPr>
        <p:blipFill rotWithShape="1">
          <a:blip r:embed="rId4">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4"/>
          <p:cNvSpPr txBox="1">
            <a:spLocks noGrp="1"/>
          </p:cNvSpPr>
          <p:nvPr>
            <p:ph type="title"/>
          </p:nvPr>
        </p:nvSpPr>
        <p:spPr>
          <a:xfrm>
            <a:off x="628651" y="131426"/>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Trebuchet MS"/>
              <a:buNone/>
            </a:pPr>
            <a:r>
              <a:rPr lang="en-US" b="1"/>
              <a:t>MACAM STRUKTUR BINARY TREE (1/2)</a:t>
            </a:r>
            <a:endParaRPr/>
          </a:p>
        </p:txBody>
      </p:sp>
      <p:sp>
        <p:nvSpPr>
          <p:cNvPr id="545" name="Google Shape;545;p34"/>
          <p:cNvSpPr txBox="1"/>
          <p:nvPr/>
        </p:nvSpPr>
        <p:spPr>
          <a:xfrm>
            <a:off x="628651" y="2712969"/>
            <a:ext cx="4546997" cy="2005292"/>
          </a:xfrm>
          <a:prstGeom prst="rect">
            <a:avLst/>
          </a:prstGeom>
          <a:noFill/>
          <a:ln>
            <a:noFill/>
          </a:ln>
        </p:spPr>
        <p:txBody>
          <a:bodyPr spcFirstLastPara="1" wrap="square" lIns="68575" tIns="34275" rIns="68575" bIns="34275" anchor="t" anchorCtr="0">
            <a:normAutofit/>
          </a:bodyPr>
          <a:lstStyle/>
          <a:p>
            <a:pPr marL="171450" marR="0" lvl="0" indent="-171450" algn="l" rtl="0">
              <a:lnSpc>
                <a:spcPct val="120000"/>
              </a:lnSpc>
              <a:spcBef>
                <a:spcPts val="0"/>
              </a:spcBef>
              <a:spcAft>
                <a:spcPts val="0"/>
              </a:spcAft>
              <a:buClr>
                <a:srgbClr val="000000"/>
              </a:buClr>
              <a:buSzPts val="2100"/>
              <a:buFont typeface="Arial"/>
              <a:buChar char="•"/>
            </a:pPr>
            <a:r>
              <a:rPr lang="en-US" sz="2100" b="1">
                <a:solidFill>
                  <a:srgbClr val="000000"/>
                </a:solidFill>
                <a:latin typeface="Arial"/>
                <a:ea typeface="Arial"/>
                <a:cs typeface="Arial"/>
                <a:sym typeface="Arial"/>
              </a:rPr>
              <a:t>Complete Binary Tree</a:t>
            </a:r>
            <a:endParaRPr/>
          </a:p>
          <a:p>
            <a:pPr marL="514350" marR="0" lvl="1" indent="-171450" algn="l" rtl="0">
              <a:lnSpc>
                <a:spcPct val="120000"/>
              </a:lnSpc>
              <a:spcBef>
                <a:spcPts val="375"/>
              </a:spcBef>
              <a:spcAft>
                <a:spcPts val="0"/>
              </a:spcAft>
              <a:buClr>
                <a:srgbClr val="000000"/>
              </a:buClr>
              <a:buSzPts val="1950"/>
              <a:buFont typeface="Arial"/>
              <a:buChar char="•"/>
            </a:pPr>
            <a:r>
              <a:rPr lang="en-US" sz="1950" b="0" i="0" u="none" strike="noStrike" cap="none">
                <a:solidFill>
                  <a:srgbClr val="000000"/>
                </a:solidFill>
                <a:latin typeface="Arial"/>
                <a:ea typeface="Arial"/>
                <a:cs typeface="Arial"/>
                <a:sym typeface="Arial"/>
              </a:rPr>
              <a:t>Bila semua </a:t>
            </a:r>
            <a:r>
              <a:rPr lang="en-US" sz="1950" b="0" i="1" u="none" strike="noStrike" cap="none">
                <a:solidFill>
                  <a:srgbClr val="000000"/>
                </a:solidFill>
                <a:latin typeface="Arial"/>
                <a:ea typeface="Arial"/>
                <a:cs typeface="Arial"/>
                <a:sym typeface="Arial"/>
              </a:rPr>
              <a:t>node</a:t>
            </a:r>
            <a:r>
              <a:rPr lang="en-US" sz="1950" b="0" i="0" u="none" strike="noStrike" cap="none">
                <a:solidFill>
                  <a:srgbClr val="000000"/>
                </a:solidFill>
                <a:latin typeface="Arial"/>
                <a:ea typeface="Arial"/>
                <a:cs typeface="Arial"/>
                <a:sym typeface="Arial"/>
              </a:rPr>
              <a:t> kecuali </a:t>
            </a:r>
            <a:r>
              <a:rPr lang="en-US" sz="1950" b="0" i="1" u="none" strike="noStrike" cap="none">
                <a:solidFill>
                  <a:srgbClr val="000000"/>
                </a:solidFill>
                <a:latin typeface="Arial"/>
                <a:ea typeface="Arial"/>
                <a:cs typeface="Arial"/>
                <a:sym typeface="Arial"/>
              </a:rPr>
              <a:t>leaf</a:t>
            </a:r>
            <a:r>
              <a:rPr lang="en-US" sz="1950" b="0" i="0" u="none" strike="noStrike" cap="none">
                <a:solidFill>
                  <a:srgbClr val="000000"/>
                </a:solidFill>
                <a:latin typeface="Arial"/>
                <a:ea typeface="Arial"/>
                <a:cs typeface="Arial"/>
                <a:sym typeface="Arial"/>
              </a:rPr>
              <a:t> memiliki 0 atau 2 child. </a:t>
            </a:r>
            <a:r>
              <a:rPr lang="en-US" sz="1950" b="0" i="1" u="none" strike="noStrike" cap="none">
                <a:solidFill>
                  <a:srgbClr val="000000"/>
                </a:solidFill>
                <a:latin typeface="Arial"/>
                <a:ea typeface="Arial"/>
                <a:cs typeface="Arial"/>
                <a:sym typeface="Arial"/>
              </a:rPr>
              <a:t>Subtree</a:t>
            </a:r>
            <a:r>
              <a:rPr lang="en-US" sz="1950" b="0" i="0" u="none" strike="noStrike" cap="none">
                <a:solidFill>
                  <a:srgbClr val="000000"/>
                </a:solidFill>
                <a:latin typeface="Arial"/>
                <a:ea typeface="Arial"/>
                <a:cs typeface="Arial"/>
                <a:sym typeface="Arial"/>
              </a:rPr>
              <a:t> pada Tree </a:t>
            </a:r>
            <a:r>
              <a:rPr lang="en-US" sz="1950" b="1" i="0" u="none" strike="noStrike" cap="none">
                <a:solidFill>
                  <a:srgbClr val="000000"/>
                </a:solidFill>
                <a:latin typeface="Arial"/>
                <a:ea typeface="Arial"/>
                <a:cs typeface="Arial"/>
                <a:sym typeface="Arial"/>
              </a:rPr>
              <a:t>BOLEH</a:t>
            </a:r>
            <a:r>
              <a:rPr lang="en-US" sz="1950" b="0" i="0" u="none" strike="noStrike" cap="none">
                <a:solidFill>
                  <a:srgbClr val="000000"/>
                </a:solidFill>
                <a:latin typeface="Arial"/>
                <a:ea typeface="Arial"/>
                <a:cs typeface="Arial"/>
                <a:sym typeface="Arial"/>
              </a:rPr>
              <a:t> memiliki </a:t>
            </a:r>
            <a:r>
              <a:rPr lang="en-US" sz="1950" b="0" i="1" u="none" strike="noStrike" cap="none">
                <a:solidFill>
                  <a:srgbClr val="000000"/>
                </a:solidFill>
                <a:latin typeface="Arial"/>
                <a:ea typeface="Arial"/>
                <a:cs typeface="Arial"/>
                <a:sym typeface="Arial"/>
              </a:rPr>
              <a:t>path length </a:t>
            </a:r>
            <a:r>
              <a:rPr lang="en-US" sz="1950" b="0" i="0" u="none" strike="noStrike" cap="none">
                <a:solidFill>
                  <a:srgbClr val="000000"/>
                </a:solidFill>
                <a:latin typeface="Arial"/>
                <a:ea typeface="Arial"/>
                <a:cs typeface="Arial"/>
                <a:sym typeface="Arial"/>
              </a:rPr>
              <a:t>yang berbeda</a:t>
            </a:r>
            <a:endParaRPr sz="1950" b="0" i="0" u="none" strike="noStrike" cap="none">
              <a:solidFill>
                <a:srgbClr val="000000"/>
              </a:solidFill>
              <a:latin typeface="Arial"/>
              <a:ea typeface="Arial"/>
              <a:cs typeface="Arial"/>
              <a:sym typeface="Arial"/>
            </a:endParaRPr>
          </a:p>
        </p:txBody>
      </p:sp>
      <p:pic>
        <p:nvPicPr>
          <p:cNvPr id="546" name="Google Shape;546;p34" descr="Different Types of Binary Tree with colourful illustrations | by Anand K  Parmar | Towards Data Science"/>
          <p:cNvPicPr preferRelativeResize="0"/>
          <p:nvPr/>
        </p:nvPicPr>
        <p:blipFill rotWithShape="1">
          <a:blip r:embed="rId3">
            <a:alphaModFix/>
          </a:blip>
          <a:srcRect r="52894"/>
          <a:stretch/>
        </p:blipFill>
        <p:spPr>
          <a:xfrm>
            <a:off x="4773394" y="1492766"/>
            <a:ext cx="3545318" cy="2822331"/>
          </a:xfrm>
          <a:prstGeom prst="rect">
            <a:avLst/>
          </a:prstGeom>
          <a:noFill/>
          <a:ln>
            <a:noFill/>
          </a:ln>
        </p:spPr>
      </p:pic>
      <p:sp>
        <p:nvSpPr>
          <p:cNvPr id="547" name="Google Shape;547;p34"/>
          <p:cNvSpPr/>
          <p:nvPr/>
        </p:nvSpPr>
        <p:spPr>
          <a:xfrm>
            <a:off x="509954" y="4909222"/>
            <a:ext cx="5723792" cy="21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25">
                <a:solidFill>
                  <a:srgbClr val="000000"/>
                </a:solidFill>
                <a:latin typeface="Arial"/>
                <a:ea typeface="Arial"/>
                <a:cs typeface="Arial"/>
                <a:sym typeface="Arial"/>
              </a:rPr>
              <a:t>Source: https://towardsdatascience.com/5-types-of-binary-tree-with-cool-illustrations-9b335c430254</a:t>
            </a:r>
            <a:endParaRPr/>
          </a:p>
        </p:txBody>
      </p:sp>
      <p:sp>
        <p:nvSpPr>
          <p:cNvPr id="548" name="Google Shape;548;p34"/>
          <p:cNvSpPr txBox="1"/>
          <p:nvPr/>
        </p:nvSpPr>
        <p:spPr>
          <a:xfrm>
            <a:off x="628650" y="1171847"/>
            <a:ext cx="4289822" cy="1732084"/>
          </a:xfrm>
          <a:prstGeom prst="rect">
            <a:avLst/>
          </a:prstGeom>
          <a:noFill/>
          <a:ln>
            <a:noFill/>
          </a:ln>
        </p:spPr>
        <p:txBody>
          <a:bodyPr spcFirstLastPara="1" wrap="square" lIns="68575" tIns="34275" rIns="68575" bIns="34275" anchor="t" anchorCtr="0">
            <a:normAutofit/>
          </a:bodyPr>
          <a:lstStyle/>
          <a:p>
            <a:pPr marL="171450" marR="0" lvl="0" indent="-171450" algn="l" rtl="0">
              <a:lnSpc>
                <a:spcPct val="120000"/>
              </a:lnSpc>
              <a:spcBef>
                <a:spcPts val="0"/>
              </a:spcBef>
              <a:spcAft>
                <a:spcPts val="0"/>
              </a:spcAft>
              <a:buClr>
                <a:srgbClr val="000000"/>
              </a:buClr>
              <a:buSzPts val="2100"/>
              <a:buFont typeface="Arial"/>
              <a:buChar char="•"/>
            </a:pPr>
            <a:r>
              <a:rPr lang="en-US" sz="2100" b="1">
                <a:solidFill>
                  <a:srgbClr val="000000"/>
                </a:solidFill>
                <a:latin typeface="Arial"/>
                <a:ea typeface="Arial"/>
                <a:cs typeface="Arial"/>
                <a:sym typeface="Arial"/>
              </a:rPr>
              <a:t>Full Binary Tree</a:t>
            </a:r>
            <a:endParaRPr/>
          </a:p>
          <a:p>
            <a:pPr marL="514350" marR="0" lvl="1" indent="-171450" algn="l" rtl="0">
              <a:lnSpc>
                <a:spcPct val="12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Semua node (kecuali </a:t>
            </a:r>
            <a:r>
              <a:rPr lang="en-US" sz="1800" b="0" i="1" u="none" strike="noStrike" cap="none">
                <a:solidFill>
                  <a:srgbClr val="000000"/>
                </a:solidFill>
                <a:latin typeface="Arial"/>
                <a:ea typeface="Arial"/>
                <a:cs typeface="Arial"/>
                <a:sym typeface="Arial"/>
              </a:rPr>
              <a:t>leaf</a:t>
            </a:r>
            <a:r>
              <a:rPr lang="en-US" sz="1800" b="0" i="0" u="none" strike="noStrike" cap="none">
                <a:solidFill>
                  <a:srgbClr val="000000"/>
                </a:solidFill>
                <a:latin typeface="Arial"/>
                <a:ea typeface="Arial"/>
                <a:cs typeface="Arial"/>
                <a:sym typeface="Arial"/>
              </a:rPr>
              <a:t>) </a:t>
            </a:r>
            <a:r>
              <a:rPr lang="en-US" sz="1800" b="1" i="0" u="none" strike="noStrike" cap="none">
                <a:solidFill>
                  <a:srgbClr val="000000"/>
                </a:solidFill>
                <a:latin typeface="Arial"/>
                <a:ea typeface="Arial"/>
                <a:cs typeface="Arial"/>
                <a:sym typeface="Arial"/>
              </a:rPr>
              <a:t>PASTI</a:t>
            </a:r>
            <a:r>
              <a:rPr lang="en-US" sz="1800" b="0" i="0" u="none" strike="noStrike" cap="none">
                <a:solidFill>
                  <a:srgbClr val="000000"/>
                </a:solidFill>
                <a:latin typeface="Arial"/>
                <a:ea typeface="Arial"/>
                <a:cs typeface="Arial"/>
                <a:sym typeface="Arial"/>
              </a:rPr>
              <a:t> memiliki 2 buah </a:t>
            </a:r>
            <a:r>
              <a:rPr lang="en-US" sz="1800" b="0" i="1" u="none" strike="noStrike" cap="none">
                <a:solidFill>
                  <a:srgbClr val="000000"/>
                </a:solidFill>
                <a:latin typeface="Arial"/>
                <a:ea typeface="Arial"/>
                <a:cs typeface="Arial"/>
                <a:sym typeface="Arial"/>
              </a:rPr>
              <a:t>child.</a:t>
            </a:r>
            <a:endParaRPr sz="1800" b="0" i="0" u="none" strike="noStrike" cap="none">
              <a:solidFill>
                <a:srgbClr val="000000"/>
              </a:solidFill>
              <a:latin typeface="Arial"/>
              <a:ea typeface="Arial"/>
              <a:cs typeface="Arial"/>
              <a:sym typeface="Arial"/>
            </a:endParaRPr>
          </a:p>
        </p:txBody>
      </p:sp>
      <p:sp>
        <p:nvSpPr>
          <p:cNvPr id="549" name="Google Shape;549;p34"/>
          <p:cNvSpPr/>
          <p:nvPr/>
        </p:nvSpPr>
        <p:spPr>
          <a:xfrm>
            <a:off x="7650956" y="2625329"/>
            <a:ext cx="385763" cy="364331"/>
          </a:xfrm>
          <a:prstGeom prst="mathMultiply">
            <a:avLst>
              <a:gd name="adj1" fmla="val 23520"/>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Calibri"/>
              <a:ea typeface="Calibri"/>
              <a:cs typeface="Calibri"/>
              <a:sym typeface="Calibri"/>
            </a:endParaRPr>
          </a:p>
        </p:txBody>
      </p:sp>
      <p:pic>
        <p:nvPicPr>
          <p:cNvPr id="550" name="Google Shape;550;p34"/>
          <p:cNvPicPr preferRelativeResize="0"/>
          <p:nvPr/>
        </p:nvPicPr>
        <p:blipFill rotWithShape="1">
          <a:blip r:embed="rId4">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5"/>
          <p:cNvSpPr txBox="1">
            <a:spLocks noGrp="1"/>
          </p:cNvSpPr>
          <p:nvPr>
            <p:ph type="title"/>
          </p:nvPr>
        </p:nvSpPr>
        <p:spPr>
          <a:xfrm>
            <a:off x="628650" y="171480"/>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Trebuchet MS"/>
              <a:buNone/>
            </a:pPr>
            <a:r>
              <a:rPr lang="en-US" b="1"/>
              <a:t>MACAM STRUKTUR BINARY TREE (2/2)</a:t>
            </a:r>
            <a:endParaRPr/>
          </a:p>
        </p:txBody>
      </p:sp>
      <p:pic>
        <p:nvPicPr>
          <p:cNvPr id="556" name="Google Shape;556;p35" descr="Different Types of Binary Tree with colourful illustrations | by Anand K  Parmar | Towards Data Science"/>
          <p:cNvPicPr preferRelativeResize="0"/>
          <p:nvPr/>
        </p:nvPicPr>
        <p:blipFill rotWithShape="1">
          <a:blip r:embed="rId3">
            <a:alphaModFix/>
          </a:blip>
          <a:srcRect l="46612" r="19685"/>
          <a:stretch/>
        </p:blipFill>
        <p:spPr>
          <a:xfrm>
            <a:off x="5314951" y="1362807"/>
            <a:ext cx="2879480" cy="3203860"/>
          </a:xfrm>
          <a:prstGeom prst="rect">
            <a:avLst/>
          </a:prstGeom>
          <a:noFill/>
          <a:ln>
            <a:noFill/>
          </a:ln>
        </p:spPr>
      </p:pic>
      <p:sp>
        <p:nvSpPr>
          <p:cNvPr id="557" name="Google Shape;557;p35"/>
          <p:cNvSpPr/>
          <p:nvPr/>
        </p:nvSpPr>
        <p:spPr>
          <a:xfrm>
            <a:off x="509954" y="4909222"/>
            <a:ext cx="5723792" cy="21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25">
                <a:solidFill>
                  <a:srgbClr val="000000"/>
                </a:solidFill>
                <a:latin typeface="Arial"/>
                <a:ea typeface="Arial"/>
                <a:cs typeface="Arial"/>
                <a:sym typeface="Arial"/>
              </a:rPr>
              <a:t>Source: https://towardsdatascience.com/5-types-of-binary-tree-with-cool-illustrations-9b335c430254</a:t>
            </a:r>
            <a:endParaRPr/>
          </a:p>
        </p:txBody>
      </p:sp>
      <p:sp>
        <p:nvSpPr>
          <p:cNvPr id="558" name="Google Shape;558;p35"/>
          <p:cNvSpPr txBox="1">
            <a:spLocks noGrp="1"/>
          </p:cNvSpPr>
          <p:nvPr>
            <p:ph type="body" idx="1"/>
          </p:nvPr>
        </p:nvSpPr>
        <p:spPr>
          <a:xfrm>
            <a:off x="628650" y="1362808"/>
            <a:ext cx="4407694" cy="1732084"/>
          </a:xfrm>
          <a:prstGeom prst="rect">
            <a:avLst/>
          </a:prstGeom>
          <a:noFill/>
          <a:ln>
            <a:noFill/>
          </a:ln>
        </p:spPr>
        <p:txBody>
          <a:bodyPr spcFirstLastPara="1" wrap="square" lIns="91425" tIns="45700" rIns="91425" bIns="45700" anchor="t" anchorCtr="0">
            <a:noAutofit/>
          </a:bodyPr>
          <a:lstStyle/>
          <a:p>
            <a:pPr marL="171450" lvl="0" indent="-171450" algn="l" rtl="0">
              <a:lnSpc>
                <a:spcPct val="120000"/>
              </a:lnSpc>
              <a:spcBef>
                <a:spcPts val="0"/>
              </a:spcBef>
              <a:spcAft>
                <a:spcPts val="0"/>
              </a:spcAft>
              <a:buClr>
                <a:schemeClr val="dk1"/>
              </a:buClr>
              <a:buSzPts val="2400"/>
              <a:buChar char="•"/>
            </a:pPr>
            <a:r>
              <a:rPr lang="en-US" sz="2400" b="1"/>
              <a:t>Perfect Binary Tree</a:t>
            </a:r>
            <a:endParaRPr/>
          </a:p>
          <a:p>
            <a:pPr marL="514350" lvl="1" indent="-171450" algn="l" rtl="0">
              <a:lnSpc>
                <a:spcPct val="120000"/>
              </a:lnSpc>
              <a:spcBef>
                <a:spcPts val="0"/>
              </a:spcBef>
              <a:spcAft>
                <a:spcPts val="0"/>
              </a:spcAft>
              <a:buClr>
                <a:schemeClr val="dk1"/>
              </a:buClr>
              <a:buSzPts val="1800"/>
              <a:buChar char="•"/>
            </a:pPr>
            <a:r>
              <a:rPr lang="en-US"/>
              <a:t>Semua node (kecuali </a:t>
            </a:r>
            <a:r>
              <a:rPr lang="en-US" i="1"/>
              <a:t>leaf</a:t>
            </a:r>
            <a:r>
              <a:rPr lang="en-US"/>
              <a:t>) </a:t>
            </a:r>
            <a:r>
              <a:rPr lang="en-US" b="1"/>
              <a:t>PASTI</a:t>
            </a:r>
            <a:r>
              <a:rPr lang="en-US"/>
              <a:t> memiliki 2 buah </a:t>
            </a:r>
            <a:r>
              <a:rPr lang="en-US" i="1"/>
              <a:t>child</a:t>
            </a:r>
            <a:r>
              <a:rPr lang="en-US"/>
              <a:t> dan masing-masing </a:t>
            </a:r>
            <a:r>
              <a:rPr lang="en-US" i="1"/>
              <a:t>subtree</a:t>
            </a:r>
            <a:r>
              <a:rPr lang="en-US"/>
              <a:t> memiliki panjang </a:t>
            </a:r>
            <a:r>
              <a:rPr lang="en-US" i="1"/>
              <a:t>path</a:t>
            </a:r>
            <a:r>
              <a:rPr lang="en-US"/>
              <a:t> yang sama</a:t>
            </a:r>
            <a:endParaRPr/>
          </a:p>
          <a:p>
            <a:pPr marL="171450" lvl="0" indent="-171450" algn="l" rtl="0">
              <a:lnSpc>
                <a:spcPct val="120000"/>
              </a:lnSpc>
              <a:spcBef>
                <a:spcPts val="750"/>
              </a:spcBef>
              <a:spcAft>
                <a:spcPts val="0"/>
              </a:spcAft>
              <a:buClr>
                <a:schemeClr val="dk1"/>
              </a:buClr>
              <a:buSzPts val="2400"/>
              <a:buChar char="•"/>
            </a:pPr>
            <a:r>
              <a:rPr lang="en-US" sz="2400" b="1"/>
              <a:t>Skewed/Degenerate Binary Tree</a:t>
            </a:r>
            <a:endParaRPr/>
          </a:p>
          <a:p>
            <a:pPr marL="514350" lvl="1" indent="-171450" algn="l" rtl="0">
              <a:lnSpc>
                <a:spcPct val="120000"/>
              </a:lnSpc>
              <a:spcBef>
                <a:spcPts val="375"/>
              </a:spcBef>
              <a:spcAft>
                <a:spcPts val="0"/>
              </a:spcAft>
              <a:buClr>
                <a:schemeClr val="dk1"/>
              </a:buClr>
              <a:buSzPts val="1800"/>
              <a:buChar char="•"/>
            </a:pPr>
            <a:r>
              <a:rPr lang="en-US"/>
              <a:t>Bila semua </a:t>
            </a:r>
            <a:r>
              <a:rPr lang="en-US" i="1"/>
              <a:t>node</a:t>
            </a:r>
            <a:r>
              <a:rPr lang="en-US"/>
              <a:t> kecuali </a:t>
            </a:r>
            <a:r>
              <a:rPr lang="en-US" i="1"/>
              <a:t>Leaf, </a:t>
            </a:r>
            <a:r>
              <a:rPr lang="en-US"/>
              <a:t>hanya memiliki 1 </a:t>
            </a:r>
            <a:r>
              <a:rPr lang="en-US" i="1"/>
              <a:t>child</a:t>
            </a:r>
            <a:r>
              <a:rPr lang="en-US"/>
              <a:t>. </a:t>
            </a:r>
            <a:endParaRPr/>
          </a:p>
          <a:p>
            <a:pPr marL="171450" lvl="0" indent="-19050" algn="l" rtl="0">
              <a:lnSpc>
                <a:spcPct val="120000"/>
              </a:lnSpc>
              <a:spcBef>
                <a:spcPts val="0"/>
              </a:spcBef>
              <a:spcAft>
                <a:spcPts val="0"/>
              </a:spcAft>
              <a:buClr>
                <a:schemeClr val="dk1"/>
              </a:buClr>
              <a:buSzPts val="2400"/>
              <a:buNone/>
            </a:pPr>
            <a:endParaRPr sz="2400"/>
          </a:p>
        </p:txBody>
      </p:sp>
      <p:pic>
        <p:nvPicPr>
          <p:cNvPr id="559" name="Google Shape;559;p35"/>
          <p:cNvPicPr preferRelativeResize="0"/>
          <p:nvPr/>
        </p:nvPicPr>
        <p:blipFill rotWithShape="1">
          <a:blip r:embed="rId4">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Google Shape;564;p36" descr="Tree Traversal (preorder / postorder) – Jun Zhang"/>
          <p:cNvPicPr preferRelativeResize="0"/>
          <p:nvPr/>
        </p:nvPicPr>
        <p:blipFill rotWithShape="1">
          <a:blip r:embed="rId3">
            <a:alphaModFix/>
          </a:blip>
          <a:srcRect t="11091" r="24132"/>
          <a:stretch/>
        </p:blipFill>
        <p:spPr>
          <a:xfrm>
            <a:off x="4945672" y="1949093"/>
            <a:ext cx="3925766" cy="2218785"/>
          </a:xfrm>
          <a:prstGeom prst="rect">
            <a:avLst/>
          </a:prstGeom>
          <a:noFill/>
          <a:ln>
            <a:noFill/>
          </a:ln>
        </p:spPr>
      </p:pic>
      <p:sp>
        <p:nvSpPr>
          <p:cNvPr id="565" name="Google Shape;565;p3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970"/>
              <a:buFont typeface="Trebuchet MS"/>
              <a:buNone/>
            </a:pPr>
            <a:r>
              <a:rPr lang="en-US" sz="2970" b="1"/>
              <a:t>POLA KUNJUNGAN POHON </a:t>
            </a:r>
            <a:br>
              <a:rPr lang="en-US" sz="2970" b="1"/>
            </a:br>
            <a:r>
              <a:rPr lang="en-US" sz="2970" b="1"/>
              <a:t>(TREE TRAVERSAL)</a:t>
            </a:r>
            <a:endParaRPr/>
          </a:p>
        </p:txBody>
      </p:sp>
      <p:sp>
        <p:nvSpPr>
          <p:cNvPr id="566" name="Google Shape;566;p36"/>
          <p:cNvSpPr txBox="1">
            <a:spLocks noGrp="1"/>
          </p:cNvSpPr>
          <p:nvPr>
            <p:ph type="body" idx="1"/>
          </p:nvPr>
        </p:nvSpPr>
        <p:spPr>
          <a:xfrm>
            <a:off x="568883" y="1500187"/>
            <a:ext cx="4376789" cy="2855024"/>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rgbClr val="000000"/>
              </a:buClr>
              <a:buSzPts val="1800"/>
              <a:buChar char="•"/>
            </a:pPr>
            <a:r>
              <a:rPr lang="en-US" sz="1800">
                <a:solidFill>
                  <a:srgbClr val="000000"/>
                </a:solidFill>
              </a:rPr>
              <a:t>Ada tiga pola umum yang digunakan untuk mengunjungi semua node dalam tree. Pola kunjungan tersebut dikenal dengan istilah </a:t>
            </a:r>
            <a:r>
              <a:rPr lang="en-US" sz="1800" b="1" i="1">
                <a:solidFill>
                  <a:srgbClr val="000000"/>
                </a:solidFill>
              </a:rPr>
              <a:t>traversal</a:t>
            </a:r>
            <a:r>
              <a:rPr lang="en-US" sz="1800">
                <a:solidFill>
                  <a:srgbClr val="000000"/>
                </a:solidFill>
              </a:rPr>
              <a:t> yang memiliki beberapa macam struktur lintasannya seperti tampak pada gambar di samping.</a:t>
            </a:r>
            <a:endParaRPr/>
          </a:p>
          <a:p>
            <a:pPr marL="171450" lvl="0" indent="-57150" algn="l" rtl="0">
              <a:lnSpc>
                <a:spcPct val="100000"/>
              </a:lnSpc>
              <a:spcBef>
                <a:spcPts val="0"/>
              </a:spcBef>
              <a:spcAft>
                <a:spcPts val="0"/>
              </a:spcAft>
              <a:buClr>
                <a:schemeClr val="dk1"/>
              </a:buClr>
              <a:buSzPts val="1800"/>
              <a:buNone/>
            </a:pPr>
            <a:endParaRPr sz="1800">
              <a:solidFill>
                <a:srgbClr val="000000"/>
              </a:solidFill>
            </a:endParaRPr>
          </a:p>
          <a:p>
            <a:pPr marL="171450" lvl="0" indent="-171450" algn="l" rtl="0">
              <a:lnSpc>
                <a:spcPct val="100000"/>
              </a:lnSpc>
              <a:spcBef>
                <a:spcPts val="0"/>
              </a:spcBef>
              <a:spcAft>
                <a:spcPts val="0"/>
              </a:spcAft>
              <a:buClr>
                <a:srgbClr val="000000"/>
              </a:buClr>
              <a:buSzPts val="1800"/>
              <a:buChar char="•"/>
            </a:pPr>
            <a:r>
              <a:rPr lang="en-US" sz="1800">
                <a:solidFill>
                  <a:srgbClr val="000000"/>
                </a:solidFill>
              </a:rPr>
              <a:t>Istilah </a:t>
            </a:r>
            <a:r>
              <a:rPr lang="en-US" sz="1800" b="1" i="1">
                <a:solidFill>
                  <a:srgbClr val="000000"/>
                </a:solidFill>
              </a:rPr>
              <a:t>traversal</a:t>
            </a:r>
            <a:r>
              <a:rPr lang="en-US" sz="1800">
                <a:solidFill>
                  <a:srgbClr val="000000"/>
                </a:solidFill>
              </a:rPr>
              <a:t> memiliki maksud penggambaran jalur lintasan penelusuran </a:t>
            </a:r>
            <a:r>
              <a:rPr lang="en-US" sz="1800" b="1">
                <a:solidFill>
                  <a:srgbClr val="000000"/>
                </a:solidFill>
              </a:rPr>
              <a:t>SELURUH</a:t>
            </a:r>
            <a:r>
              <a:rPr lang="en-US" sz="1800">
                <a:solidFill>
                  <a:srgbClr val="000000"/>
                </a:solidFill>
              </a:rPr>
              <a:t> </a:t>
            </a:r>
            <a:r>
              <a:rPr lang="en-US" sz="1800" i="1">
                <a:solidFill>
                  <a:srgbClr val="000000"/>
                </a:solidFill>
              </a:rPr>
              <a:t>nodes</a:t>
            </a:r>
            <a:r>
              <a:rPr lang="en-US" sz="1800">
                <a:solidFill>
                  <a:srgbClr val="000000"/>
                </a:solidFill>
              </a:rPr>
              <a:t> dalam </a:t>
            </a:r>
            <a:r>
              <a:rPr lang="en-US" sz="1800" i="1">
                <a:solidFill>
                  <a:srgbClr val="000000"/>
                </a:solidFill>
              </a:rPr>
              <a:t>tree</a:t>
            </a:r>
            <a:r>
              <a:rPr lang="en-US" sz="1800">
                <a:solidFill>
                  <a:srgbClr val="000000"/>
                </a:solidFill>
              </a:rPr>
              <a:t> dengan urutan/cara tertentu (</a:t>
            </a:r>
            <a:r>
              <a:rPr lang="en-US" sz="1800" i="1">
                <a:solidFill>
                  <a:srgbClr val="000000"/>
                </a:solidFill>
              </a:rPr>
              <a:t>specific order</a:t>
            </a:r>
            <a:r>
              <a:rPr lang="en-US" sz="1800">
                <a:solidFill>
                  <a:srgbClr val="000000"/>
                </a:solidFill>
              </a:rPr>
              <a:t>)</a:t>
            </a:r>
            <a:endParaRPr/>
          </a:p>
        </p:txBody>
      </p:sp>
      <p:sp>
        <p:nvSpPr>
          <p:cNvPr id="567" name="Google Shape;567;p36"/>
          <p:cNvSpPr/>
          <p:nvPr/>
        </p:nvSpPr>
        <p:spPr>
          <a:xfrm>
            <a:off x="808891" y="4848954"/>
            <a:ext cx="5846885" cy="1962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75">
                <a:solidFill>
                  <a:srgbClr val="000000"/>
                </a:solidFill>
                <a:latin typeface="Arial"/>
                <a:ea typeface="Arial"/>
                <a:cs typeface="Arial"/>
                <a:sym typeface="Arial"/>
              </a:rPr>
              <a:t>Source: https://zhang-xiao-mu.blog/2019/01/20/tree-traversal-preorder-postorder/</a:t>
            </a:r>
            <a:endParaRPr/>
          </a:p>
        </p:txBody>
      </p:sp>
      <p:pic>
        <p:nvPicPr>
          <p:cNvPr id="568" name="Google Shape;568;p36"/>
          <p:cNvPicPr preferRelativeResize="0"/>
          <p:nvPr/>
        </p:nvPicPr>
        <p:blipFill rotWithShape="1">
          <a:blip r:embed="rId4">
            <a:alphaModFix/>
          </a:blip>
          <a:srcRect/>
          <a:stretch/>
        </p:blipFill>
        <p:spPr>
          <a:xfrm rot="10800000" flipH="1">
            <a:off x="695260" y="1267135"/>
            <a:ext cx="7753480" cy="4571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3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970"/>
              <a:buFont typeface="Trebuchet MS"/>
              <a:buNone/>
            </a:pPr>
            <a:r>
              <a:rPr lang="en-US" sz="2970" b="1"/>
              <a:t>POLA KUNJUNGAN POHON </a:t>
            </a:r>
            <a:br>
              <a:rPr lang="en-US" sz="2970" b="1"/>
            </a:br>
            <a:r>
              <a:rPr lang="en-US" sz="2970" b="1"/>
              <a:t>(TREE TRAVERSAL)</a:t>
            </a:r>
            <a:endParaRPr/>
          </a:p>
        </p:txBody>
      </p:sp>
      <p:sp>
        <p:nvSpPr>
          <p:cNvPr id="574" name="Google Shape;574;p37"/>
          <p:cNvSpPr txBox="1">
            <a:spLocks noGrp="1"/>
          </p:cNvSpPr>
          <p:nvPr>
            <p:ph type="body" idx="1"/>
          </p:nvPr>
        </p:nvSpPr>
        <p:spPr>
          <a:xfrm>
            <a:off x="2664069" y="1547447"/>
            <a:ext cx="5791514" cy="3022077"/>
          </a:xfrm>
          <a:prstGeom prst="rect">
            <a:avLst/>
          </a:prstGeom>
          <a:noFill/>
          <a:ln>
            <a:noFill/>
          </a:ln>
        </p:spPr>
        <p:txBody>
          <a:bodyPr spcFirstLastPara="1" wrap="square" lIns="91425" tIns="45700" rIns="91425" bIns="45700" anchor="t" anchorCtr="0">
            <a:noAutofit/>
          </a:bodyPr>
          <a:lstStyle/>
          <a:p>
            <a:pPr marL="235744" lvl="0" indent="-219075" algn="l" rtl="0">
              <a:lnSpc>
                <a:spcPct val="100000"/>
              </a:lnSpc>
              <a:spcBef>
                <a:spcPts val="0"/>
              </a:spcBef>
              <a:spcAft>
                <a:spcPts val="0"/>
              </a:spcAft>
              <a:buClr>
                <a:srgbClr val="000000"/>
              </a:buClr>
              <a:buSzPts val="1800"/>
              <a:buFont typeface="Calibri"/>
              <a:buAutoNum type="arabicPeriod"/>
            </a:pPr>
            <a:r>
              <a:rPr lang="en-US" sz="1800" b="1">
                <a:solidFill>
                  <a:srgbClr val="000000"/>
                </a:solidFill>
              </a:rPr>
              <a:t>Preorder: </a:t>
            </a:r>
            <a:r>
              <a:rPr lang="en-US" sz="1500" b="1" i="1">
                <a:solidFill>
                  <a:srgbClr val="000000"/>
                </a:solidFill>
              </a:rPr>
              <a:t>(key: </a:t>
            </a:r>
            <a:r>
              <a:rPr lang="en-US" sz="1500" b="1" i="1">
                <a:solidFill>
                  <a:srgbClr val="000000"/>
                </a:solidFill>
                <a:highlight>
                  <a:srgbClr val="FFFF00"/>
                </a:highlight>
              </a:rPr>
              <a:t>root, kiri, kanan</a:t>
            </a:r>
            <a:r>
              <a:rPr lang="en-US" sz="1500" b="1" i="1">
                <a:solidFill>
                  <a:srgbClr val="000000"/>
                </a:solidFill>
              </a:rPr>
              <a:t>)</a:t>
            </a:r>
            <a:br>
              <a:rPr lang="en-US" sz="1500">
                <a:solidFill>
                  <a:srgbClr val="000000"/>
                </a:solidFill>
              </a:rPr>
            </a:br>
            <a:r>
              <a:rPr lang="en-US" sz="1500">
                <a:solidFill>
                  <a:srgbClr val="000000"/>
                </a:solidFill>
              </a:rPr>
              <a:t>Penelusuran node berawal dari ROOT, kemudian berlanjut ke turunan dari sebelah kiri, jika jalur kiri sudah tidak ada anak lagi, diteruskan ke jalur turunan sebelah kanan, terus berlanjut sampai akhir node. Atau pertama menujuk ke node ROOT kemudian secara recursive melakukan preorder pada subtree sebelah kiri, diikuti dengan traversal preorder secara recursive ke subtree sebelah kanan.</a:t>
            </a:r>
            <a:endParaRPr/>
          </a:p>
          <a:p>
            <a:pPr marL="235744" lvl="0" indent="0" algn="l" rtl="0">
              <a:lnSpc>
                <a:spcPct val="90000"/>
              </a:lnSpc>
              <a:spcBef>
                <a:spcPts val="750"/>
              </a:spcBef>
              <a:spcAft>
                <a:spcPts val="0"/>
              </a:spcAft>
              <a:buClr>
                <a:schemeClr val="dk1"/>
              </a:buClr>
              <a:buSzPts val="1800"/>
              <a:buNone/>
            </a:pPr>
            <a:r>
              <a:rPr lang="en-US" sz="1800"/>
              <a:t>Algorithm</a:t>
            </a:r>
            <a:endParaRPr/>
          </a:p>
          <a:p>
            <a:pPr marL="235744" lvl="0" indent="0" algn="l" rtl="0">
              <a:lnSpc>
                <a:spcPct val="90000"/>
              </a:lnSpc>
              <a:spcBef>
                <a:spcPts val="750"/>
              </a:spcBef>
              <a:spcAft>
                <a:spcPts val="0"/>
              </a:spcAft>
              <a:buClr>
                <a:schemeClr val="dk1"/>
              </a:buClr>
              <a:buSzPts val="1350"/>
              <a:buNone/>
            </a:pPr>
            <a:r>
              <a:rPr lang="en-US" sz="1350"/>
              <a:t>Until all nodes are traversed − </a:t>
            </a:r>
            <a:endParaRPr/>
          </a:p>
          <a:p>
            <a:pPr marL="235744" lvl="0" indent="0" algn="l" rtl="0">
              <a:lnSpc>
                <a:spcPct val="90000"/>
              </a:lnSpc>
              <a:spcBef>
                <a:spcPts val="750"/>
              </a:spcBef>
              <a:spcAft>
                <a:spcPts val="0"/>
              </a:spcAft>
              <a:buClr>
                <a:schemeClr val="dk1"/>
              </a:buClr>
              <a:buSzPts val="1350"/>
              <a:buNone/>
            </a:pPr>
            <a:r>
              <a:rPr lang="en-US" sz="1350" b="1"/>
              <a:t>Step 1</a:t>
            </a:r>
            <a:r>
              <a:rPr lang="en-US" sz="1350"/>
              <a:t> − Visit root node. </a:t>
            </a:r>
            <a:endParaRPr/>
          </a:p>
          <a:p>
            <a:pPr marL="235744" lvl="0" indent="0" algn="l" rtl="0">
              <a:lnSpc>
                <a:spcPct val="90000"/>
              </a:lnSpc>
              <a:spcBef>
                <a:spcPts val="750"/>
              </a:spcBef>
              <a:spcAft>
                <a:spcPts val="0"/>
              </a:spcAft>
              <a:buClr>
                <a:schemeClr val="dk1"/>
              </a:buClr>
              <a:buSzPts val="1350"/>
              <a:buNone/>
            </a:pPr>
            <a:r>
              <a:rPr lang="en-US" sz="1350" b="1"/>
              <a:t>Step 2</a:t>
            </a:r>
            <a:r>
              <a:rPr lang="en-US" sz="1350"/>
              <a:t> − Recursively traverse left subtree. </a:t>
            </a:r>
            <a:endParaRPr/>
          </a:p>
          <a:p>
            <a:pPr marL="235744" lvl="0" indent="0" algn="l" rtl="0">
              <a:lnSpc>
                <a:spcPct val="90000"/>
              </a:lnSpc>
              <a:spcBef>
                <a:spcPts val="750"/>
              </a:spcBef>
              <a:spcAft>
                <a:spcPts val="0"/>
              </a:spcAft>
              <a:buClr>
                <a:schemeClr val="dk1"/>
              </a:buClr>
              <a:buSzPts val="1350"/>
              <a:buNone/>
            </a:pPr>
            <a:r>
              <a:rPr lang="en-US" sz="1350" b="1"/>
              <a:t>Step 3</a:t>
            </a:r>
            <a:r>
              <a:rPr lang="en-US" sz="1350"/>
              <a:t> − Recursively traverse right subtree.</a:t>
            </a:r>
            <a:endParaRPr sz="1350"/>
          </a:p>
          <a:p>
            <a:pPr marL="235744" lvl="0" indent="-123824" algn="l" rtl="0">
              <a:lnSpc>
                <a:spcPct val="100000"/>
              </a:lnSpc>
              <a:spcBef>
                <a:spcPts val="0"/>
              </a:spcBef>
              <a:spcAft>
                <a:spcPts val="0"/>
              </a:spcAft>
              <a:buClr>
                <a:schemeClr val="dk1"/>
              </a:buClr>
              <a:buSzPts val="1500"/>
              <a:buFont typeface="Calibri"/>
              <a:buNone/>
            </a:pPr>
            <a:endParaRPr sz="1500">
              <a:solidFill>
                <a:srgbClr val="000000"/>
              </a:solidFill>
            </a:endParaRPr>
          </a:p>
        </p:txBody>
      </p:sp>
      <p:pic>
        <p:nvPicPr>
          <p:cNvPr id="575" name="Google Shape;575;p37" descr="Tree Traversal (preorder / postorder) – Jun Zhang"/>
          <p:cNvPicPr preferRelativeResize="0"/>
          <p:nvPr/>
        </p:nvPicPr>
        <p:blipFill rotWithShape="1">
          <a:blip r:embed="rId3">
            <a:alphaModFix/>
          </a:blip>
          <a:srcRect l="26183" t="10718" r="51183" b="3924"/>
          <a:stretch/>
        </p:blipFill>
        <p:spPr>
          <a:xfrm>
            <a:off x="822080" y="2130808"/>
            <a:ext cx="1340828" cy="2438716"/>
          </a:xfrm>
          <a:prstGeom prst="rect">
            <a:avLst/>
          </a:prstGeom>
          <a:noFill/>
          <a:ln>
            <a:noFill/>
          </a:ln>
        </p:spPr>
      </p:pic>
      <p:pic>
        <p:nvPicPr>
          <p:cNvPr id="576" name="Google Shape;576;p37"/>
          <p:cNvPicPr preferRelativeResize="0"/>
          <p:nvPr/>
        </p:nvPicPr>
        <p:blipFill rotWithShape="1">
          <a:blip r:embed="rId4">
            <a:alphaModFix/>
          </a:blip>
          <a:srcRect/>
          <a:stretch/>
        </p:blipFill>
        <p:spPr>
          <a:xfrm rot="10800000" flipH="1">
            <a:off x="695260" y="1268016"/>
            <a:ext cx="7753480" cy="4571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38"/>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970"/>
              <a:buFont typeface="Trebuchet MS"/>
              <a:buNone/>
            </a:pPr>
            <a:r>
              <a:rPr lang="en-US" sz="2970" b="1"/>
              <a:t>POLA KUNJUNGAN POHON </a:t>
            </a:r>
            <a:br>
              <a:rPr lang="en-US" sz="2970" b="1"/>
            </a:br>
            <a:r>
              <a:rPr lang="en-US" sz="2970" b="1"/>
              <a:t>(TREE TRAVERSAL)</a:t>
            </a:r>
            <a:endParaRPr/>
          </a:p>
        </p:txBody>
      </p:sp>
      <p:sp>
        <p:nvSpPr>
          <p:cNvPr id="582" name="Google Shape;582;p38"/>
          <p:cNvSpPr txBox="1">
            <a:spLocks noGrp="1"/>
          </p:cNvSpPr>
          <p:nvPr>
            <p:ph type="body" idx="1"/>
          </p:nvPr>
        </p:nvSpPr>
        <p:spPr>
          <a:xfrm>
            <a:off x="2400300" y="1547447"/>
            <a:ext cx="6055283" cy="3022077"/>
          </a:xfrm>
          <a:prstGeom prst="rect">
            <a:avLst/>
          </a:prstGeom>
          <a:noFill/>
          <a:ln>
            <a:noFill/>
          </a:ln>
        </p:spPr>
        <p:txBody>
          <a:bodyPr spcFirstLastPara="1" wrap="square" lIns="91425" tIns="45700" rIns="91425" bIns="45700" anchor="t" anchorCtr="0">
            <a:noAutofit/>
          </a:bodyPr>
          <a:lstStyle/>
          <a:p>
            <a:pPr marL="171450" lvl="0" indent="-171450" algn="l" rtl="0">
              <a:lnSpc>
                <a:spcPct val="150000"/>
              </a:lnSpc>
              <a:spcBef>
                <a:spcPts val="0"/>
              </a:spcBef>
              <a:spcAft>
                <a:spcPts val="0"/>
              </a:spcAft>
              <a:buClr>
                <a:srgbClr val="000000"/>
              </a:buClr>
              <a:buSzPts val="1800"/>
              <a:buChar char="•"/>
            </a:pPr>
            <a:r>
              <a:rPr lang="en-US" sz="1800" b="1">
                <a:solidFill>
                  <a:srgbClr val="000000"/>
                </a:solidFill>
              </a:rPr>
              <a:t>Inorder: </a:t>
            </a:r>
            <a:r>
              <a:rPr lang="en-US" sz="1800" b="1" i="1">
                <a:solidFill>
                  <a:srgbClr val="000000"/>
                </a:solidFill>
              </a:rPr>
              <a:t>(key: </a:t>
            </a:r>
            <a:r>
              <a:rPr lang="en-US" sz="1800" b="1" i="1">
                <a:solidFill>
                  <a:srgbClr val="000000"/>
                </a:solidFill>
                <a:highlight>
                  <a:srgbClr val="FFFF00"/>
                </a:highlight>
              </a:rPr>
              <a:t>kiri, root, kanan</a:t>
            </a:r>
            <a:r>
              <a:rPr lang="en-US" sz="1800" b="1" i="1">
                <a:solidFill>
                  <a:srgbClr val="000000"/>
                </a:solidFill>
              </a:rPr>
              <a:t>)</a:t>
            </a:r>
            <a:br>
              <a:rPr lang="en-US" sz="1350">
                <a:solidFill>
                  <a:srgbClr val="000000"/>
                </a:solidFill>
              </a:rPr>
            </a:br>
            <a:r>
              <a:rPr lang="en-US" sz="1350">
                <a:solidFill>
                  <a:srgbClr val="000000"/>
                </a:solidFill>
              </a:rPr>
              <a:t>Melakukan traversal inorder secara recursive pada subtree sebelah kiri, menuju ke node ROOT, dan terakhir melakukan traversal inorder secara recursive pada subtree sebelah kanan.</a:t>
            </a:r>
            <a:br>
              <a:rPr lang="en-US" sz="1350">
                <a:solidFill>
                  <a:srgbClr val="000000"/>
                </a:solidFill>
              </a:rPr>
            </a:br>
            <a:endParaRPr sz="1350">
              <a:solidFill>
                <a:srgbClr val="000000"/>
              </a:solidFill>
            </a:endParaRPr>
          </a:p>
          <a:p>
            <a:pPr marL="173831" lvl="0" indent="0" algn="l" rtl="0">
              <a:lnSpc>
                <a:spcPct val="90000"/>
              </a:lnSpc>
              <a:spcBef>
                <a:spcPts val="750"/>
              </a:spcBef>
              <a:spcAft>
                <a:spcPts val="0"/>
              </a:spcAft>
              <a:buClr>
                <a:schemeClr val="dk1"/>
              </a:buClr>
              <a:buSzPts val="2100"/>
              <a:buNone/>
            </a:pPr>
            <a:r>
              <a:rPr lang="en-US"/>
              <a:t>Algorithm</a:t>
            </a:r>
            <a:endParaRPr/>
          </a:p>
          <a:p>
            <a:pPr marL="173831" lvl="0" indent="0" algn="l" rtl="0">
              <a:lnSpc>
                <a:spcPct val="90000"/>
              </a:lnSpc>
              <a:spcBef>
                <a:spcPts val="750"/>
              </a:spcBef>
              <a:spcAft>
                <a:spcPts val="0"/>
              </a:spcAft>
              <a:buClr>
                <a:schemeClr val="dk1"/>
              </a:buClr>
              <a:buSzPts val="1350"/>
              <a:buNone/>
            </a:pPr>
            <a:r>
              <a:rPr lang="en-US" sz="1350"/>
              <a:t>Until all nodes are traversed − </a:t>
            </a:r>
            <a:endParaRPr/>
          </a:p>
          <a:p>
            <a:pPr marL="173831" lvl="0" indent="0" algn="l" rtl="0">
              <a:lnSpc>
                <a:spcPct val="90000"/>
              </a:lnSpc>
              <a:spcBef>
                <a:spcPts val="750"/>
              </a:spcBef>
              <a:spcAft>
                <a:spcPts val="0"/>
              </a:spcAft>
              <a:buClr>
                <a:schemeClr val="dk1"/>
              </a:buClr>
              <a:buSzPts val="1350"/>
              <a:buNone/>
            </a:pPr>
            <a:r>
              <a:rPr lang="en-US" sz="1350" b="1"/>
              <a:t>Step 1</a:t>
            </a:r>
            <a:r>
              <a:rPr lang="en-US" sz="1350"/>
              <a:t> − Recursively traverse left subtree. </a:t>
            </a:r>
            <a:endParaRPr/>
          </a:p>
          <a:p>
            <a:pPr marL="173831" lvl="0" indent="0" algn="l" rtl="0">
              <a:lnSpc>
                <a:spcPct val="90000"/>
              </a:lnSpc>
              <a:spcBef>
                <a:spcPts val="750"/>
              </a:spcBef>
              <a:spcAft>
                <a:spcPts val="0"/>
              </a:spcAft>
              <a:buClr>
                <a:schemeClr val="dk1"/>
              </a:buClr>
              <a:buSzPts val="1350"/>
              <a:buNone/>
            </a:pPr>
            <a:r>
              <a:rPr lang="en-US" sz="1350" b="1"/>
              <a:t>Step 2</a:t>
            </a:r>
            <a:r>
              <a:rPr lang="en-US" sz="1350"/>
              <a:t> − Visit root node. </a:t>
            </a:r>
            <a:endParaRPr/>
          </a:p>
          <a:p>
            <a:pPr marL="173831" lvl="0" indent="0" algn="l" rtl="0">
              <a:lnSpc>
                <a:spcPct val="90000"/>
              </a:lnSpc>
              <a:spcBef>
                <a:spcPts val="750"/>
              </a:spcBef>
              <a:spcAft>
                <a:spcPts val="0"/>
              </a:spcAft>
              <a:buClr>
                <a:schemeClr val="dk1"/>
              </a:buClr>
              <a:buSzPts val="1350"/>
              <a:buNone/>
            </a:pPr>
            <a:r>
              <a:rPr lang="en-US" sz="1350" b="1"/>
              <a:t>Step 3</a:t>
            </a:r>
            <a:r>
              <a:rPr lang="en-US" sz="1350"/>
              <a:t> − Recursively traverse right subtree.</a:t>
            </a:r>
            <a:endParaRPr sz="1350">
              <a:solidFill>
                <a:srgbClr val="000000"/>
              </a:solidFill>
            </a:endParaRPr>
          </a:p>
          <a:p>
            <a:pPr marL="0" lvl="0" indent="0" algn="l" rtl="0">
              <a:lnSpc>
                <a:spcPct val="90000"/>
              </a:lnSpc>
              <a:spcBef>
                <a:spcPts val="750"/>
              </a:spcBef>
              <a:spcAft>
                <a:spcPts val="0"/>
              </a:spcAft>
              <a:buClr>
                <a:schemeClr val="dk1"/>
              </a:buClr>
              <a:buSzPts val="1350"/>
              <a:buNone/>
            </a:pPr>
            <a:r>
              <a:rPr lang="en-US" sz="1350"/>
              <a:t> </a:t>
            </a:r>
            <a:br>
              <a:rPr lang="en-US" sz="1350"/>
            </a:br>
            <a:br>
              <a:rPr lang="en-US" sz="1350">
                <a:solidFill>
                  <a:srgbClr val="000000"/>
                </a:solidFill>
              </a:rPr>
            </a:br>
            <a:endParaRPr sz="1350">
              <a:solidFill>
                <a:srgbClr val="000000"/>
              </a:solidFill>
            </a:endParaRPr>
          </a:p>
        </p:txBody>
      </p:sp>
      <p:pic>
        <p:nvPicPr>
          <p:cNvPr id="583" name="Google Shape;583;p38" descr="Tree Traversal (preorder / postorder) – Jun Zhang"/>
          <p:cNvPicPr preferRelativeResize="0"/>
          <p:nvPr/>
        </p:nvPicPr>
        <p:blipFill rotWithShape="1">
          <a:blip r:embed="rId3">
            <a:alphaModFix/>
          </a:blip>
          <a:srcRect l="49605" t="11091" r="25157"/>
          <a:stretch/>
        </p:blipFill>
        <p:spPr>
          <a:xfrm>
            <a:off x="688418" y="1916285"/>
            <a:ext cx="1561566" cy="2653239"/>
          </a:xfrm>
          <a:prstGeom prst="rect">
            <a:avLst/>
          </a:prstGeom>
          <a:noFill/>
          <a:ln>
            <a:noFill/>
          </a:ln>
        </p:spPr>
      </p:pic>
      <p:pic>
        <p:nvPicPr>
          <p:cNvPr id="584" name="Google Shape;584;p38"/>
          <p:cNvPicPr preferRelativeResize="0"/>
          <p:nvPr/>
        </p:nvPicPr>
        <p:blipFill rotWithShape="1">
          <a:blip r:embed="rId4">
            <a:alphaModFix/>
          </a:blip>
          <a:srcRect/>
          <a:stretch/>
        </p:blipFill>
        <p:spPr>
          <a:xfrm rot="10800000" flipH="1">
            <a:off x="657275" y="1282153"/>
            <a:ext cx="7753480" cy="4571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9"/>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970"/>
              <a:buFont typeface="Trebuchet MS"/>
              <a:buNone/>
            </a:pPr>
            <a:r>
              <a:rPr lang="en-US" sz="2970" b="1"/>
              <a:t>POLA KUNJUNGAN POHON </a:t>
            </a:r>
            <a:br>
              <a:rPr lang="en-US" sz="2970" b="1"/>
            </a:br>
            <a:r>
              <a:rPr lang="en-US" sz="2970" b="1"/>
              <a:t>(TREE TRAVERSAL)</a:t>
            </a:r>
            <a:endParaRPr/>
          </a:p>
        </p:txBody>
      </p:sp>
      <p:sp>
        <p:nvSpPr>
          <p:cNvPr id="590" name="Google Shape;590;p39"/>
          <p:cNvSpPr txBox="1">
            <a:spLocks noGrp="1"/>
          </p:cNvSpPr>
          <p:nvPr>
            <p:ph type="body" idx="1"/>
          </p:nvPr>
        </p:nvSpPr>
        <p:spPr>
          <a:xfrm>
            <a:off x="2400300" y="1547447"/>
            <a:ext cx="6055283" cy="3022077"/>
          </a:xfrm>
          <a:prstGeom prst="rect">
            <a:avLst/>
          </a:prstGeom>
          <a:noFill/>
          <a:ln>
            <a:noFill/>
          </a:ln>
        </p:spPr>
        <p:txBody>
          <a:bodyPr spcFirstLastPara="1" wrap="square" lIns="91425" tIns="45700" rIns="91425" bIns="45700" anchor="t" anchorCtr="0">
            <a:noAutofit/>
          </a:bodyPr>
          <a:lstStyle/>
          <a:p>
            <a:pPr marL="359569" lvl="0" indent="-342900" algn="l" rtl="0">
              <a:lnSpc>
                <a:spcPct val="150000"/>
              </a:lnSpc>
              <a:spcBef>
                <a:spcPts val="0"/>
              </a:spcBef>
              <a:spcAft>
                <a:spcPts val="0"/>
              </a:spcAft>
              <a:buClr>
                <a:srgbClr val="000000"/>
              </a:buClr>
              <a:buSzPts val="1800"/>
              <a:buFont typeface="Calibri"/>
              <a:buAutoNum type="arabicPeriod" startAt="3"/>
            </a:pPr>
            <a:r>
              <a:rPr lang="en-US" sz="1800" b="1">
                <a:solidFill>
                  <a:srgbClr val="000000"/>
                </a:solidFill>
              </a:rPr>
              <a:t>Postorder: </a:t>
            </a:r>
            <a:r>
              <a:rPr lang="en-US" sz="1350" b="1" i="1">
                <a:solidFill>
                  <a:srgbClr val="000000"/>
                </a:solidFill>
              </a:rPr>
              <a:t>(key: </a:t>
            </a:r>
            <a:r>
              <a:rPr lang="en-US" sz="1350" b="1" i="1">
                <a:solidFill>
                  <a:srgbClr val="000000"/>
                </a:solidFill>
                <a:highlight>
                  <a:srgbClr val="FFFF00"/>
                </a:highlight>
              </a:rPr>
              <a:t>kiri, kanan, root</a:t>
            </a:r>
            <a:r>
              <a:rPr lang="en-US" sz="1350" b="1" i="1">
                <a:solidFill>
                  <a:srgbClr val="000000"/>
                </a:solidFill>
              </a:rPr>
              <a:t>)</a:t>
            </a:r>
            <a:br>
              <a:rPr lang="en-US" sz="1350">
                <a:solidFill>
                  <a:srgbClr val="000000"/>
                </a:solidFill>
              </a:rPr>
            </a:br>
            <a:r>
              <a:rPr lang="en-US" sz="1350">
                <a:solidFill>
                  <a:srgbClr val="000000"/>
                </a:solidFill>
              </a:rPr>
              <a:t>Melakukan traversal postorder secara recursive pada subtree bagian kiri dan kanan diikuti dengan berkunjung ke node ROOT.</a:t>
            </a:r>
            <a:endParaRPr/>
          </a:p>
          <a:p>
            <a:pPr marL="16669" lvl="0" indent="0" algn="l" rtl="0">
              <a:lnSpc>
                <a:spcPct val="150000"/>
              </a:lnSpc>
              <a:spcBef>
                <a:spcPts val="0"/>
              </a:spcBef>
              <a:spcAft>
                <a:spcPts val="0"/>
              </a:spcAft>
              <a:buClr>
                <a:schemeClr val="dk1"/>
              </a:buClr>
              <a:buSzPts val="1350"/>
              <a:buNone/>
            </a:pPr>
            <a:endParaRPr sz="1350">
              <a:solidFill>
                <a:srgbClr val="000000"/>
              </a:solidFill>
            </a:endParaRPr>
          </a:p>
          <a:p>
            <a:pPr marL="340519" lvl="0" indent="0" algn="l" rtl="0">
              <a:lnSpc>
                <a:spcPct val="90000"/>
              </a:lnSpc>
              <a:spcBef>
                <a:spcPts val="750"/>
              </a:spcBef>
              <a:spcAft>
                <a:spcPts val="0"/>
              </a:spcAft>
              <a:buClr>
                <a:schemeClr val="dk1"/>
              </a:buClr>
              <a:buSzPts val="1800"/>
              <a:buNone/>
            </a:pPr>
            <a:r>
              <a:rPr lang="en-US" sz="1800"/>
              <a:t>Algorithm</a:t>
            </a:r>
            <a:endParaRPr/>
          </a:p>
          <a:p>
            <a:pPr marL="340519" lvl="0" indent="0" algn="l" rtl="0">
              <a:lnSpc>
                <a:spcPct val="90000"/>
              </a:lnSpc>
              <a:spcBef>
                <a:spcPts val="750"/>
              </a:spcBef>
              <a:spcAft>
                <a:spcPts val="0"/>
              </a:spcAft>
              <a:buClr>
                <a:schemeClr val="dk1"/>
              </a:buClr>
              <a:buSzPts val="1350"/>
              <a:buNone/>
            </a:pPr>
            <a:r>
              <a:rPr lang="en-US" sz="1350"/>
              <a:t>Until all nodes are traversed − </a:t>
            </a:r>
            <a:endParaRPr/>
          </a:p>
          <a:p>
            <a:pPr marL="340519" lvl="0" indent="0" algn="l" rtl="0">
              <a:lnSpc>
                <a:spcPct val="90000"/>
              </a:lnSpc>
              <a:spcBef>
                <a:spcPts val="750"/>
              </a:spcBef>
              <a:spcAft>
                <a:spcPts val="0"/>
              </a:spcAft>
              <a:buClr>
                <a:schemeClr val="dk1"/>
              </a:buClr>
              <a:buSzPts val="1350"/>
              <a:buNone/>
            </a:pPr>
            <a:r>
              <a:rPr lang="en-US" sz="1350" b="1"/>
              <a:t>Step 1</a:t>
            </a:r>
            <a:r>
              <a:rPr lang="en-US" sz="1350"/>
              <a:t> − Recursively traverse left subtree. </a:t>
            </a:r>
            <a:endParaRPr/>
          </a:p>
          <a:p>
            <a:pPr marL="340519" lvl="0" indent="0" algn="l" rtl="0">
              <a:lnSpc>
                <a:spcPct val="90000"/>
              </a:lnSpc>
              <a:spcBef>
                <a:spcPts val="750"/>
              </a:spcBef>
              <a:spcAft>
                <a:spcPts val="0"/>
              </a:spcAft>
              <a:buClr>
                <a:schemeClr val="dk1"/>
              </a:buClr>
              <a:buSzPts val="1350"/>
              <a:buNone/>
            </a:pPr>
            <a:r>
              <a:rPr lang="en-US" sz="1350" b="1"/>
              <a:t>Step 2</a:t>
            </a:r>
            <a:r>
              <a:rPr lang="en-US" sz="1350"/>
              <a:t> − Recursively traverse right subtree. </a:t>
            </a:r>
            <a:endParaRPr/>
          </a:p>
          <a:p>
            <a:pPr marL="340519" lvl="0" indent="0" algn="l" rtl="0">
              <a:lnSpc>
                <a:spcPct val="90000"/>
              </a:lnSpc>
              <a:spcBef>
                <a:spcPts val="750"/>
              </a:spcBef>
              <a:spcAft>
                <a:spcPts val="0"/>
              </a:spcAft>
              <a:buClr>
                <a:schemeClr val="dk1"/>
              </a:buClr>
              <a:buSzPts val="1350"/>
              <a:buNone/>
            </a:pPr>
            <a:r>
              <a:rPr lang="en-US" sz="1350" b="1"/>
              <a:t>Step 3</a:t>
            </a:r>
            <a:r>
              <a:rPr lang="en-US" sz="1350"/>
              <a:t> − Visit root node.</a:t>
            </a:r>
            <a:endParaRPr sz="1350"/>
          </a:p>
        </p:txBody>
      </p:sp>
      <p:pic>
        <p:nvPicPr>
          <p:cNvPr id="591" name="Google Shape;591;p39" descr="Tree Traversal (preorder / postorder) – Jun Zhang"/>
          <p:cNvPicPr preferRelativeResize="0"/>
          <p:nvPr/>
        </p:nvPicPr>
        <p:blipFill rotWithShape="1">
          <a:blip r:embed="rId3">
            <a:alphaModFix/>
          </a:blip>
          <a:srcRect l="1468" t="11196" r="75898" b="2221"/>
          <a:stretch/>
        </p:blipFill>
        <p:spPr>
          <a:xfrm>
            <a:off x="910257" y="1698379"/>
            <a:ext cx="1366950" cy="2521929"/>
          </a:xfrm>
          <a:prstGeom prst="rect">
            <a:avLst/>
          </a:prstGeom>
          <a:noFill/>
          <a:ln>
            <a:noFill/>
          </a:ln>
        </p:spPr>
      </p:pic>
      <p:pic>
        <p:nvPicPr>
          <p:cNvPr id="592" name="Google Shape;592;p39"/>
          <p:cNvPicPr preferRelativeResize="0"/>
          <p:nvPr/>
        </p:nvPicPr>
        <p:blipFill rotWithShape="1">
          <a:blip r:embed="rId4">
            <a:alphaModFix/>
          </a:blip>
          <a:srcRect/>
          <a:stretch/>
        </p:blipFill>
        <p:spPr>
          <a:xfrm rot="10800000" flipH="1">
            <a:off x="657275" y="1286546"/>
            <a:ext cx="7753480" cy="457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167"/>
        <p:cNvGrpSpPr/>
        <p:nvPr/>
      </p:nvGrpSpPr>
      <p:grpSpPr>
        <a:xfrm>
          <a:off x="0" y="0"/>
          <a:ext cx="0" cy="0"/>
          <a:chOff x="0" y="0"/>
          <a:chExt cx="0" cy="0"/>
        </a:xfrm>
      </p:grpSpPr>
      <p:sp>
        <p:nvSpPr>
          <p:cNvPr id="168" name="Google Shape;168;p4"/>
          <p:cNvSpPr txBox="1"/>
          <p:nvPr/>
        </p:nvSpPr>
        <p:spPr>
          <a:xfrm>
            <a:off x="1700824" y="2499396"/>
            <a:ext cx="5634927" cy="461665"/>
          </a:xfrm>
          <a:prstGeom prst="rect">
            <a:avLst/>
          </a:prstGeom>
          <a:solidFill>
            <a:schemeClr val="lt1">
              <a:alpha val="46666"/>
            </a:schemeClr>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2400" b="1">
              <a:solidFill>
                <a:srgbClr val="000000"/>
              </a:solidFill>
              <a:latin typeface="Century Gothic"/>
              <a:ea typeface="Century Gothic"/>
              <a:cs typeface="Century Gothic"/>
              <a:sym typeface="Century Gothic"/>
            </a:endParaRPr>
          </a:p>
        </p:txBody>
      </p:sp>
      <p:sp>
        <p:nvSpPr>
          <p:cNvPr id="169" name="Google Shape;169;p4"/>
          <p:cNvSpPr txBox="1"/>
          <p:nvPr/>
        </p:nvSpPr>
        <p:spPr>
          <a:xfrm>
            <a:off x="1700823" y="2145453"/>
            <a:ext cx="5634928" cy="707886"/>
          </a:xfrm>
          <a:prstGeom prst="rect">
            <a:avLst/>
          </a:prstGeom>
          <a:solidFill>
            <a:srgbClr val="000000">
              <a:alpha val="81960"/>
            </a:srgbClr>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000" b="1">
                <a:solidFill>
                  <a:schemeClr val="lt1"/>
                </a:solidFill>
                <a:latin typeface="Century Gothic"/>
                <a:ea typeface="Century Gothic"/>
                <a:cs typeface="Century Gothic"/>
                <a:sym typeface="Century Gothic"/>
              </a:rPr>
              <a:t>Stack</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4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Trebuchet MS"/>
              <a:buNone/>
            </a:pPr>
            <a:r>
              <a:rPr lang="en-US" sz="3000"/>
              <a:t>CONTOH TREE TRAVERSAL</a:t>
            </a:r>
            <a:endParaRPr/>
          </a:p>
        </p:txBody>
      </p:sp>
      <p:sp>
        <p:nvSpPr>
          <p:cNvPr id="598" name="Google Shape;598;p40"/>
          <p:cNvSpPr txBox="1">
            <a:spLocks noGrp="1"/>
          </p:cNvSpPr>
          <p:nvPr>
            <p:ph type="body" idx="1"/>
          </p:nvPr>
        </p:nvSpPr>
        <p:spPr>
          <a:xfrm>
            <a:off x="628650" y="1369219"/>
            <a:ext cx="5147897" cy="3420113"/>
          </a:xfrm>
          <a:prstGeom prst="rect">
            <a:avLst/>
          </a:prstGeom>
          <a:noFill/>
          <a:ln>
            <a:noFill/>
          </a:ln>
        </p:spPr>
        <p:txBody>
          <a:bodyPr spcFirstLastPara="1" wrap="square" lIns="91425" tIns="45700" rIns="91425" bIns="45700" anchor="t" anchorCtr="0">
            <a:normAutofit/>
          </a:bodyPr>
          <a:lstStyle/>
          <a:p>
            <a:pPr marL="171450" lvl="0" indent="-171450" algn="l" rtl="0">
              <a:lnSpc>
                <a:spcPct val="120000"/>
              </a:lnSpc>
              <a:spcBef>
                <a:spcPts val="0"/>
              </a:spcBef>
              <a:spcAft>
                <a:spcPts val="0"/>
              </a:spcAft>
              <a:buClr>
                <a:schemeClr val="dk1"/>
              </a:buClr>
              <a:buSzPts val="2100"/>
              <a:buChar char="•"/>
            </a:pPr>
            <a:r>
              <a:rPr lang="en-US"/>
              <a:t>Dari </a:t>
            </a:r>
            <a:r>
              <a:rPr lang="en-US" i="1"/>
              <a:t>binary tree</a:t>
            </a:r>
            <a:r>
              <a:rPr lang="en-US"/>
              <a:t> di samping:</a:t>
            </a:r>
            <a:endParaRPr/>
          </a:p>
          <a:p>
            <a:pPr marL="514350" lvl="1" indent="-171450" algn="l" rtl="0">
              <a:lnSpc>
                <a:spcPct val="120000"/>
              </a:lnSpc>
              <a:spcBef>
                <a:spcPts val="375"/>
              </a:spcBef>
              <a:spcAft>
                <a:spcPts val="0"/>
              </a:spcAft>
              <a:buClr>
                <a:schemeClr val="dk1"/>
              </a:buClr>
              <a:buSzPts val="1800"/>
              <a:buChar char="•"/>
            </a:pPr>
            <a:r>
              <a:rPr lang="en-US"/>
              <a:t>Inorder Traversal (</a:t>
            </a:r>
            <a:r>
              <a:rPr lang="en-US" i="1">
                <a:highlight>
                  <a:srgbClr val="FFFF00"/>
                </a:highlight>
              </a:rPr>
              <a:t>kiri, root, kanan</a:t>
            </a:r>
            <a:r>
              <a:rPr lang="en-US"/>
              <a:t>)</a:t>
            </a:r>
            <a:endParaRPr/>
          </a:p>
          <a:p>
            <a:pPr marL="857250" lvl="2" indent="-171450" algn="l" rtl="0">
              <a:lnSpc>
                <a:spcPct val="120000"/>
              </a:lnSpc>
              <a:spcBef>
                <a:spcPts val="375"/>
              </a:spcBef>
              <a:spcAft>
                <a:spcPts val="0"/>
              </a:spcAft>
              <a:buClr>
                <a:schemeClr val="dk1"/>
              </a:buClr>
              <a:buSzPts val="1500"/>
              <a:buChar char="•"/>
            </a:pPr>
            <a:r>
              <a:rPr lang="en-US"/>
              <a:t>Hasil: </a:t>
            </a:r>
            <a:r>
              <a:rPr lang="en-US" b="1"/>
              <a:t>4, 2, 5, 1, 6, 3, 7</a:t>
            </a:r>
            <a:endParaRPr/>
          </a:p>
          <a:p>
            <a:pPr marL="514350" lvl="1" indent="-171450" algn="l" rtl="0">
              <a:lnSpc>
                <a:spcPct val="120000"/>
              </a:lnSpc>
              <a:spcBef>
                <a:spcPts val="375"/>
              </a:spcBef>
              <a:spcAft>
                <a:spcPts val="0"/>
              </a:spcAft>
              <a:buClr>
                <a:schemeClr val="dk1"/>
              </a:buClr>
              <a:buSzPts val="1800"/>
              <a:buChar char="•"/>
            </a:pPr>
            <a:r>
              <a:rPr lang="en-US"/>
              <a:t>Preorder Traversal (</a:t>
            </a:r>
            <a:r>
              <a:rPr lang="en-US" i="1">
                <a:highlight>
                  <a:srgbClr val="FFFF00"/>
                </a:highlight>
              </a:rPr>
              <a:t>root, kiri, kanan</a:t>
            </a:r>
            <a:r>
              <a:rPr lang="en-US"/>
              <a:t>)</a:t>
            </a:r>
            <a:endParaRPr/>
          </a:p>
          <a:p>
            <a:pPr marL="857250" lvl="2" indent="-171450" algn="l" rtl="0">
              <a:lnSpc>
                <a:spcPct val="120000"/>
              </a:lnSpc>
              <a:spcBef>
                <a:spcPts val="375"/>
              </a:spcBef>
              <a:spcAft>
                <a:spcPts val="0"/>
              </a:spcAft>
              <a:buClr>
                <a:schemeClr val="dk1"/>
              </a:buClr>
              <a:buSzPts val="1500"/>
              <a:buChar char="•"/>
            </a:pPr>
            <a:r>
              <a:rPr lang="en-US"/>
              <a:t>Hasil: 1, 2, 4, 5, 3, 6, 7</a:t>
            </a:r>
            <a:endParaRPr/>
          </a:p>
          <a:p>
            <a:pPr marL="514350" lvl="1" indent="-171450" algn="l" rtl="0">
              <a:lnSpc>
                <a:spcPct val="120000"/>
              </a:lnSpc>
              <a:spcBef>
                <a:spcPts val="375"/>
              </a:spcBef>
              <a:spcAft>
                <a:spcPts val="0"/>
              </a:spcAft>
              <a:buClr>
                <a:schemeClr val="dk1"/>
              </a:buClr>
              <a:buSzPts val="1800"/>
              <a:buChar char="•"/>
            </a:pPr>
            <a:r>
              <a:rPr lang="en-US"/>
              <a:t>Postorder Traversal (</a:t>
            </a:r>
            <a:r>
              <a:rPr lang="en-US" i="1">
                <a:highlight>
                  <a:srgbClr val="FFFF00"/>
                </a:highlight>
              </a:rPr>
              <a:t>kiri, kanan, root</a:t>
            </a:r>
            <a:r>
              <a:rPr lang="en-US"/>
              <a:t>)</a:t>
            </a:r>
            <a:endParaRPr/>
          </a:p>
          <a:p>
            <a:pPr marL="857250" lvl="2" indent="-171450" algn="l" rtl="0">
              <a:lnSpc>
                <a:spcPct val="120000"/>
              </a:lnSpc>
              <a:spcBef>
                <a:spcPts val="375"/>
              </a:spcBef>
              <a:spcAft>
                <a:spcPts val="0"/>
              </a:spcAft>
              <a:buClr>
                <a:schemeClr val="dk1"/>
              </a:buClr>
              <a:buSzPts val="1500"/>
              <a:buChar char="•"/>
            </a:pPr>
            <a:r>
              <a:rPr lang="en-US"/>
              <a:t>Hasil: 4,5, 2, 6, 7, 3, 1</a:t>
            </a:r>
            <a:endParaRPr/>
          </a:p>
        </p:txBody>
      </p:sp>
      <p:pic>
        <p:nvPicPr>
          <p:cNvPr id="599" name="Google Shape;599;p40" descr="Tree Traversals | TutorialHorizon"/>
          <p:cNvPicPr preferRelativeResize="0"/>
          <p:nvPr/>
        </p:nvPicPr>
        <p:blipFill rotWithShape="1">
          <a:blip r:embed="rId3">
            <a:alphaModFix/>
          </a:blip>
          <a:srcRect b="49454"/>
          <a:stretch/>
        </p:blipFill>
        <p:spPr>
          <a:xfrm>
            <a:off x="5099802" y="1369219"/>
            <a:ext cx="3812854" cy="2631377"/>
          </a:xfrm>
          <a:prstGeom prst="rect">
            <a:avLst/>
          </a:prstGeom>
          <a:noFill/>
          <a:ln>
            <a:noFill/>
          </a:ln>
        </p:spPr>
      </p:pic>
      <p:pic>
        <p:nvPicPr>
          <p:cNvPr id="600" name="Google Shape;600;p40"/>
          <p:cNvPicPr preferRelativeResize="0"/>
          <p:nvPr/>
        </p:nvPicPr>
        <p:blipFill rotWithShape="1">
          <a:blip r:embed="rId4">
            <a:alphaModFix/>
          </a:blip>
          <a:srcRect/>
          <a:stretch/>
        </p:blipFill>
        <p:spPr>
          <a:xfrm rot="10800000" flipH="1">
            <a:off x="657275" y="1120044"/>
            <a:ext cx="7753480" cy="4571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Trebuchet MS"/>
              <a:buNone/>
            </a:pPr>
            <a:r>
              <a:rPr lang="en-US" sz="3000"/>
              <a:t>LATIHAN 1</a:t>
            </a:r>
            <a:endParaRPr/>
          </a:p>
        </p:txBody>
      </p:sp>
      <p:sp>
        <p:nvSpPr>
          <p:cNvPr id="606" name="Google Shape;606;p41"/>
          <p:cNvSpPr txBox="1">
            <a:spLocks noGrp="1"/>
          </p:cNvSpPr>
          <p:nvPr>
            <p:ph type="body" idx="1"/>
          </p:nvPr>
        </p:nvSpPr>
        <p:spPr>
          <a:xfrm>
            <a:off x="628651" y="1369219"/>
            <a:ext cx="4543817" cy="3420113"/>
          </a:xfrm>
          <a:prstGeom prst="rect">
            <a:avLst/>
          </a:prstGeom>
          <a:noFill/>
          <a:ln>
            <a:noFill/>
          </a:ln>
        </p:spPr>
        <p:txBody>
          <a:bodyPr spcFirstLastPara="1" wrap="square" lIns="91425" tIns="45700" rIns="91425" bIns="45700" anchor="t" anchorCtr="0">
            <a:normAutofit/>
          </a:bodyPr>
          <a:lstStyle/>
          <a:p>
            <a:pPr marL="171450" lvl="0" indent="-171450" algn="l" rtl="0">
              <a:lnSpc>
                <a:spcPct val="120000"/>
              </a:lnSpc>
              <a:spcBef>
                <a:spcPts val="0"/>
              </a:spcBef>
              <a:spcAft>
                <a:spcPts val="0"/>
              </a:spcAft>
              <a:buClr>
                <a:schemeClr val="dk1"/>
              </a:buClr>
              <a:buSzPts val="2100"/>
              <a:buChar char="•"/>
            </a:pPr>
            <a:r>
              <a:rPr lang="en-US" b="1"/>
              <a:t>Tentukan penelusuran kunjungan </a:t>
            </a:r>
            <a:r>
              <a:rPr lang="en-US" b="1" i="1"/>
              <a:t>tree </a:t>
            </a:r>
            <a:r>
              <a:rPr lang="en-US" b="1"/>
              <a:t>dengan menggunakan metode inorder, preorder, dan postorder traversal</a:t>
            </a:r>
            <a:endParaRPr/>
          </a:p>
          <a:p>
            <a:pPr marL="171450" lvl="0" indent="-38100" algn="l" rtl="0">
              <a:lnSpc>
                <a:spcPct val="120000"/>
              </a:lnSpc>
              <a:spcBef>
                <a:spcPts val="750"/>
              </a:spcBef>
              <a:spcAft>
                <a:spcPts val="0"/>
              </a:spcAft>
              <a:buClr>
                <a:schemeClr val="dk1"/>
              </a:buClr>
              <a:buSzPts val="2100"/>
              <a:buNone/>
            </a:pPr>
            <a:endParaRPr b="1"/>
          </a:p>
        </p:txBody>
      </p:sp>
      <p:grpSp>
        <p:nvGrpSpPr>
          <p:cNvPr id="607" name="Google Shape;607;p41"/>
          <p:cNvGrpSpPr/>
          <p:nvPr/>
        </p:nvGrpSpPr>
        <p:grpSpPr>
          <a:xfrm>
            <a:off x="5497791" y="1462393"/>
            <a:ext cx="3017560" cy="2487966"/>
            <a:chOff x="7008064" y="3227673"/>
            <a:chExt cx="4023413" cy="3317288"/>
          </a:xfrm>
        </p:grpSpPr>
        <p:sp>
          <p:nvSpPr>
            <p:cNvPr id="608" name="Google Shape;608;p41"/>
            <p:cNvSpPr/>
            <p:nvPr/>
          </p:nvSpPr>
          <p:spPr>
            <a:xfrm>
              <a:off x="9105229" y="3227673"/>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Z</a:t>
              </a:r>
              <a:endParaRPr/>
            </a:p>
          </p:txBody>
        </p:sp>
        <p:sp>
          <p:nvSpPr>
            <p:cNvPr id="609" name="Google Shape;609;p41"/>
            <p:cNvSpPr/>
            <p:nvPr/>
          </p:nvSpPr>
          <p:spPr>
            <a:xfrm>
              <a:off x="8405447" y="3823070"/>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A</a:t>
              </a:r>
              <a:endParaRPr/>
            </a:p>
          </p:txBody>
        </p:sp>
        <p:sp>
          <p:nvSpPr>
            <p:cNvPr id="610" name="Google Shape;610;p41"/>
            <p:cNvSpPr/>
            <p:nvPr/>
          </p:nvSpPr>
          <p:spPr>
            <a:xfrm>
              <a:off x="9868153" y="3823070"/>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R</a:t>
              </a:r>
              <a:endParaRPr/>
            </a:p>
          </p:txBody>
        </p:sp>
        <p:sp>
          <p:nvSpPr>
            <p:cNvPr id="611" name="Google Shape;611;p41"/>
            <p:cNvSpPr/>
            <p:nvPr/>
          </p:nvSpPr>
          <p:spPr>
            <a:xfrm>
              <a:off x="7685514" y="4363070"/>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X</a:t>
              </a:r>
              <a:endParaRPr/>
            </a:p>
          </p:txBody>
        </p:sp>
        <p:sp>
          <p:nvSpPr>
            <p:cNvPr id="612" name="Google Shape;612;p41"/>
            <p:cNvSpPr/>
            <p:nvPr/>
          </p:nvSpPr>
          <p:spPr>
            <a:xfrm>
              <a:off x="10048153" y="4674612"/>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F</a:t>
              </a:r>
              <a:endParaRPr/>
            </a:p>
          </p:txBody>
        </p:sp>
        <p:sp>
          <p:nvSpPr>
            <p:cNvPr id="613" name="Google Shape;613;p41"/>
            <p:cNvSpPr/>
            <p:nvPr/>
          </p:nvSpPr>
          <p:spPr>
            <a:xfrm>
              <a:off x="9511184" y="5508573"/>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S</a:t>
              </a:r>
              <a:endParaRPr/>
            </a:p>
          </p:txBody>
        </p:sp>
        <p:sp>
          <p:nvSpPr>
            <p:cNvPr id="614" name="Google Shape;614;p41"/>
            <p:cNvSpPr/>
            <p:nvPr/>
          </p:nvSpPr>
          <p:spPr>
            <a:xfrm>
              <a:off x="10671477" y="6184961"/>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P</a:t>
              </a:r>
              <a:endParaRPr/>
            </a:p>
          </p:txBody>
        </p:sp>
        <p:sp>
          <p:nvSpPr>
            <p:cNvPr id="615" name="Google Shape;615;p41"/>
            <p:cNvSpPr/>
            <p:nvPr/>
          </p:nvSpPr>
          <p:spPr>
            <a:xfrm>
              <a:off x="10138153" y="5508573"/>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J</a:t>
              </a:r>
              <a:endParaRPr/>
            </a:p>
          </p:txBody>
        </p:sp>
        <p:sp>
          <p:nvSpPr>
            <p:cNvPr id="616" name="Google Shape;616;p41"/>
            <p:cNvSpPr/>
            <p:nvPr/>
          </p:nvSpPr>
          <p:spPr>
            <a:xfrm>
              <a:off x="8320414" y="5264958"/>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W</a:t>
              </a:r>
              <a:endParaRPr/>
            </a:p>
          </p:txBody>
        </p:sp>
        <p:sp>
          <p:nvSpPr>
            <p:cNvPr id="617" name="Google Shape;617;p41"/>
            <p:cNvSpPr/>
            <p:nvPr/>
          </p:nvSpPr>
          <p:spPr>
            <a:xfrm>
              <a:off x="7685514" y="5264958"/>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N</a:t>
              </a:r>
              <a:endParaRPr/>
            </a:p>
          </p:txBody>
        </p:sp>
        <p:cxnSp>
          <p:nvCxnSpPr>
            <p:cNvPr id="618" name="Google Shape;618;p41"/>
            <p:cNvCxnSpPr>
              <a:stCxn id="608" idx="3"/>
              <a:endCxn id="609" idx="7"/>
            </p:cNvCxnSpPr>
            <p:nvPr/>
          </p:nvCxnSpPr>
          <p:spPr>
            <a:xfrm flipH="1">
              <a:off x="8712750" y="3534952"/>
              <a:ext cx="445200" cy="340800"/>
            </a:xfrm>
            <a:prstGeom prst="straightConnector1">
              <a:avLst/>
            </a:prstGeom>
            <a:noFill/>
            <a:ln w="12700" cap="flat" cmpd="sng">
              <a:solidFill>
                <a:schemeClr val="dk1"/>
              </a:solidFill>
              <a:prstDash val="solid"/>
              <a:miter lim="800000"/>
              <a:headEnd type="none" w="sm" len="sm"/>
              <a:tailEnd type="none" w="sm" len="sm"/>
            </a:ln>
          </p:spPr>
        </p:cxnSp>
        <p:cxnSp>
          <p:nvCxnSpPr>
            <p:cNvPr id="619" name="Google Shape;619;p41"/>
            <p:cNvCxnSpPr>
              <a:stCxn id="608" idx="5"/>
              <a:endCxn id="610" idx="1"/>
            </p:cNvCxnSpPr>
            <p:nvPr/>
          </p:nvCxnSpPr>
          <p:spPr>
            <a:xfrm>
              <a:off x="9412508" y="3534952"/>
              <a:ext cx="508500" cy="340800"/>
            </a:xfrm>
            <a:prstGeom prst="straightConnector1">
              <a:avLst/>
            </a:prstGeom>
            <a:noFill/>
            <a:ln w="12700" cap="flat" cmpd="sng">
              <a:solidFill>
                <a:schemeClr val="dk1"/>
              </a:solidFill>
              <a:prstDash val="solid"/>
              <a:miter lim="800000"/>
              <a:headEnd type="none" w="sm" len="sm"/>
              <a:tailEnd type="none" w="sm" len="sm"/>
            </a:ln>
          </p:spPr>
        </p:cxnSp>
        <p:cxnSp>
          <p:nvCxnSpPr>
            <p:cNvPr id="620" name="Google Shape;620;p41"/>
            <p:cNvCxnSpPr>
              <a:stCxn id="609" idx="3"/>
              <a:endCxn id="611" idx="7"/>
            </p:cNvCxnSpPr>
            <p:nvPr/>
          </p:nvCxnSpPr>
          <p:spPr>
            <a:xfrm flipH="1">
              <a:off x="7992868" y="4130349"/>
              <a:ext cx="465300" cy="285300"/>
            </a:xfrm>
            <a:prstGeom prst="straightConnector1">
              <a:avLst/>
            </a:prstGeom>
            <a:noFill/>
            <a:ln w="12700" cap="flat" cmpd="sng">
              <a:solidFill>
                <a:schemeClr val="dk1"/>
              </a:solidFill>
              <a:prstDash val="solid"/>
              <a:miter lim="800000"/>
              <a:headEnd type="none" w="sm" len="sm"/>
              <a:tailEnd type="none" w="sm" len="sm"/>
            </a:ln>
          </p:spPr>
        </p:cxnSp>
        <p:sp>
          <p:nvSpPr>
            <p:cNvPr id="621" name="Google Shape;621;p41"/>
            <p:cNvSpPr/>
            <p:nvPr/>
          </p:nvSpPr>
          <p:spPr>
            <a:xfrm>
              <a:off x="7008064" y="5264958"/>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B</a:t>
              </a:r>
              <a:endParaRPr/>
            </a:p>
          </p:txBody>
        </p:sp>
        <p:sp>
          <p:nvSpPr>
            <p:cNvPr id="622" name="Google Shape;622;p41"/>
            <p:cNvSpPr/>
            <p:nvPr/>
          </p:nvSpPr>
          <p:spPr>
            <a:xfrm>
              <a:off x="7957066" y="5913864"/>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Q</a:t>
              </a:r>
              <a:endParaRPr/>
            </a:p>
          </p:txBody>
        </p:sp>
        <p:cxnSp>
          <p:nvCxnSpPr>
            <p:cNvPr id="623" name="Google Shape;623;p41"/>
            <p:cNvCxnSpPr>
              <a:stCxn id="611" idx="3"/>
              <a:endCxn id="621" idx="0"/>
            </p:cNvCxnSpPr>
            <p:nvPr/>
          </p:nvCxnSpPr>
          <p:spPr>
            <a:xfrm flipH="1">
              <a:off x="7188035" y="4670349"/>
              <a:ext cx="550200" cy="594600"/>
            </a:xfrm>
            <a:prstGeom prst="straightConnector1">
              <a:avLst/>
            </a:prstGeom>
            <a:noFill/>
            <a:ln w="12700" cap="flat" cmpd="sng">
              <a:solidFill>
                <a:schemeClr val="dk1"/>
              </a:solidFill>
              <a:prstDash val="solid"/>
              <a:miter lim="800000"/>
              <a:headEnd type="none" w="sm" len="sm"/>
              <a:tailEnd type="none" w="sm" len="sm"/>
            </a:ln>
          </p:spPr>
        </p:cxnSp>
        <p:cxnSp>
          <p:nvCxnSpPr>
            <p:cNvPr id="624" name="Google Shape;624;p41"/>
            <p:cNvCxnSpPr>
              <a:stCxn id="611" idx="4"/>
              <a:endCxn id="617" idx="0"/>
            </p:cNvCxnSpPr>
            <p:nvPr/>
          </p:nvCxnSpPr>
          <p:spPr>
            <a:xfrm>
              <a:off x="7865514" y="4723070"/>
              <a:ext cx="0" cy="541800"/>
            </a:xfrm>
            <a:prstGeom prst="straightConnector1">
              <a:avLst/>
            </a:prstGeom>
            <a:noFill/>
            <a:ln w="12700" cap="flat" cmpd="sng">
              <a:solidFill>
                <a:schemeClr val="dk1"/>
              </a:solidFill>
              <a:prstDash val="solid"/>
              <a:miter lim="800000"/>
              <a:headEnd type="none" w="sm" len="sm"/>
              <a:tailEnd type="none" w="sm" len="sm"/>
            </a:ln>
          </p:spPr>
        </p:cxnSp>
        <p:cxnSp>
          <p:nvCxnSpPr>
            <p:cNvPr id="625" name="Google Shape;625;p41"/>
            <p:cNvCxnSpPr>
              <a:stCxn id="611" idx="5"/>
              <a:endCxn id="616" idx="0"/>
            </p:cNvCxnSpPr>
            <p:nvPr/>
          </p:nvCxnSpPr>
          <p:spPr>
            <a:xfrm>
              <a:off x="7992793" y="4670349"/>
              <a:ext cx="507600" cy="594600"/>
            </a:xfrm>
            <a:prstGeom prst="straightConnector1">
              <a:avLst/>
            </a:prstGeom>
            <a:noFill/>
            <a:ln w="12700" cap="flat" cmpd="sng">
              <a:solidFill>
                <a:schemeClr val="dk1"/>
              </a:solidFill>
              <a:prstDash val="solid"/>
              <a:miter lim="800000"/>
              <a:headEnd type="none" w="sm" len="sm"/>
              <a:tailEnd type="none" w="sm" len="sm"/>
            </a:ln>
          </p:spPr>
        </p:cxnSp>
        <p:cxnSp>
          <p:nvCxnSpPr>
            <p:cNvPr id="626" name="Google Shape;626;p41"/>
            <p:cNvCxnSpPr>
              <a:stCxn id="616" idx="3"/>
              <a:endCxn id="622" idx="0"/>
            </p:cNvCxnSpPr>
            <p:nvPr/>
          </p:nvCxnSpPr>
          <p:spPr>
            <a:xfrm flipH="1">
              <a:off x="8137035" y="5572237"/>
              <a:ext cx="236100" cy="341700"/>
            </a:xfrm>
            <a:prstGeom prst="straightConnector1">
              <a:avLst/>
            </a:prstGeom>
            <a:noFill/>
            <a:ln w="12700" cap="flat" cmpd="sng">
              <a:solidFill>
                <a:schemeClr val="dk1"/>
              </a:solidFill>
              <a:prstDash val="solid"/>
              <a:miter lim="800000"/>
              <a:headEnd type="none" w="sm" len="sm"/>
              <a:tailEnd type="none" w="sm" len="sm"/>
            </a:ln>
          </p:spPr>
        </p:cxnSp>
        <p:cxnSp>
          <p:nvCxnSpPr>
            <p:cNvPr id="627" name="Google Shape;627;p41"/>
            <p:cNvCxnSpPr>
              <a:stCxn id="610" idx="4"/>
              <a:endCxn id="612" idx="0"/>
            </p:cNvCxnSpPr>
            <p:nvPr/>
          </p:nvCxnSpPr>
          <p:spPr>
            <a:xfrm>
              <a:off x="10048153" y="4183070"/>
              <a:ext cx="180000" cy="491400"/>
            </a:xfrm>
            <a:prstGeom prst="straightConnector1">
              <a:avLst/>
            </a:prstGeom>
            <a:noFill/>
            <a:ln w="12700" cap="flat" cmpd="sng">
              <a:solidFill>
                <a:schemeClr val="dk1"/>
              </a:solidFill>
              <a:prstDash val="solid"/>
              <a:miter lim="800000"/>
              <a:headEnd type="none" w="sm" len="sm"/>
              <a:tailEnd type="none" w="sm" len="sm"/>
            </a:ln>
          </p:spPr>
        </p:cxnSp>
        <p:cxnSp>
          <p:nvCxnSpPr>
            <p:cNvPr id="628" name="Google Shape;628;p41"/>
            <p:cNvCxnSpPr>
              <a:stCxn id="612" idx="4"/>
              <a:endCxn id="615" idx="0"/>
            </p:cNvCxnSpPr>
            <p:nvPr/>
          </p:nvCxnSpPr>
          <p:spPr>
            <a:xfrm>
              <a:off x="10228153" y="5034612"/>
              <a:ext cx="90000" cy="474000"/>
            </a:xfrm>
            <a:prstGeom prst="straightConnector1">
              <a:avLst/>
            </a:prstGeom>
            <a:noFill/>
            <a:ln w="12700" cap="flat" cmpd="sng">
              <a:solidFill>
                <a:schemeClr val="dk1"/>
              </a:solidFill>
              <a:prstDash val="solid"/>
              <a:miter lim="800000"/>
              <a:headEnd type="none" w="sm" len="sm"/>
              <a:tailEnd type="none" w="sm" len="sm"/>
            </a:ln>
          </p:spPr>
        </p:cxnSp>
        <p:cxnSp>
          <p:nvCxnSpPr>
            <p:cNvPr id="629" name="Google Shape;629;p41"/>
            <p:cNvCxnSpPr>
              <a:stCxn id="612" idx="3"/>
              <a:endCxn id="613" idx="0"/>
            </p:cNvCxnSpPr>
            <p:nvPr/>
          </p:nvCxnSpPr>
          <p:spPr>
            <a:xfrm flipH="1">
              <a:off x="9691074" y="4981891"/>
              <a:ext cx="409800" cy="526800"/>
            </a:xfrm>
            <a:prstGeom prst="straightConnector1">
              <a:avLst/>
            </a:prstGeom>
            <a:noFill/>
            <a:ln w="12700" cap="flat" cmpd="sng">
              <a:solidFill>
                <a:schemeClr val="dk1"/>
              </a:solidFill>
              <a:prstDash val="solid"/>
              <a:miter lim="800000"/>
              <a:headEnd type="none" w="sm" len="sm"/>
              <a:tailEnd type="none" w="sm" len="sm"/>
            </a:ln>
          </p:spPr>
        </p:cxnSp>
        <p:sp>
          <p:nvSpPr>
            <p:cNvPr id="630" name="Google Shape;630;p41"/>
            <p:cNvSpPr/>
            <p:nvPr/>
          </p:nvSpPr>
          <p:spPr>
            <a:xfrm>
              <a:off x="9119486" y="4253247"/>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G</a:t>
              </a:r>
              <a:endParaRPr/>
            </a:p>
          </p:txBody>
        </p:sp>
        <p:cxnSp>
          <p:nvCxnSpPr>
            <p:cNvPr id="631" name="Google Shape;631;p41"/>
            <p:cNvCxnSpPr>
              <a:stCxn id="608" idx="4"/>
              <a:endCxn id="630" idx="0"/>
            </p:cNvCxnSpPr>
            <p:nvPr/>
          </p:nvCxnSpPr>
          <p:spPr>
            <a:xfrm>
              <a:off x="9285229" y="3587673"/>
              <a:ext cx="14400" cy="665700"/>
            </a:xfrm>
            <a:prstGeom prst="straightConnector1">
              <a:avLst/>
            </a:prstGeom>
            <a:noFill/>
            <a:ln w="12700" cap="flat" cmpd="sng">
              <a:solidFill>
                <a:schemeClr val="dk1"/>
              </a:solidFill>
              <a:prstDash val="solid"/>
              <a:miter lim="800000"/>
              <a:headEnd type="none" w="sm" len="sm"/>
              <a:tailEnd type="none" w="sm" len="sm"/>
            </a:ln>
          </p:spPr>
        </p:cxnSp>
        <p:sp>
          <p:nvSpPr>
            <p:cNvPr id="632" name="Google Shape;632;p41"/>
            <p:cNvSpPr/>
            <p:nvPr/>
          </p:nvSpPr>
          <p:spPr>
            <a:xfrm>
              <a:off x="9597995" y="6171220"/>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K</a:t>
              </a:r>
              <a:endParaRPr/>
            </a:p>
          </p:txBody>
        </p:sp>
        <p:cxnSp>
          <p:nvCxnSpPr>
            <p:cNvPr id="633" name="Google Shape;633;p41"/>
            <p:cNvCxnSpPr>
              <a:stCxn id="613" idx="4"/>
              <a:endCxn id="632" idx="0"/>
            </p:cNvCxnSpPr>
            <p:nvPr/>
          </p:nvCxnSpPr>
          <p:spPr>
            <a:xfrm>
              <a:off x="9691184" y="5868573"/>
              <a:ext cx="86700" cy="302700"/>
            </a:xfrm>
            <a:prstGeom prst="straightConnector1">
              <a:avLst/>
            </a:prstGeom>
            <a:noFill/>
            <a:ln w="12700" cap="flat" cmpd="sng">
              <a:solidFill>
                <a:schemeClr val="dk1"/>
              </a:solidFill>
              <a:prstDash val="solid"/>
              <a:miter lim="800000"/>
              <a:headEnd type="none" w="sm" len="sm"/>
              <a:tailEnd type="none" w="sm" len="sm"/>
            </a:ln>
          </p:spPr>
        </p:cxnSp>
        <p:sp>
          <p:nvSpPr>
            <p:cNvPr id="634" name="Google Shape;634;p41"/>
            <p:cNvSpPr/>
            <p:nvPr/>
          </p:nvSpPr>
          <p:spPr>
            <a:xfrm>
              <a:off x="9120236" y="6144203"/>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D</a:t>
              </a:r>
              <a:endParaRPr/>
            </a:p>
          </p:txBody>
        </p:sp>
        <p:cxnSp>
          <p:nvCxnSpPr>
            <p:cNvPr id="635" name="Google Shape;635;p41"/>
            <p:cNvCxnSpPr>
              <a:endCxn id="634" idx="0"/>
            </p:cNvCxnSpPr>
            <p:nvPr/>
          </p:nvCxnSpPr>
          <p:spPr>
            <a:xfrm flipH="1">
              <a:off x="9300236" y="5802503"/>
              <a:ext cx="236100" cy="341700"/>
            </a:xfrm>
            <a:prstGeom prst="straightConnector1">
              <a:avLst/>
            </a:prstGeom>
            <a:noFill/>
            <a:ln w="12700" cap="flat" cmpd="sng">
              <a:solidFill>
                <a:schemeClr val="dk1"/>
              </a:solidFill>
              <a:prstDash val="solid"/>
              <a:miter lim="800000"/>
              <a:headEnd type="none" w="sm" len="sm"/>
              <a:tailEnd type="none" w="sm" len="sm"/>
            </a:ln>
          </p:spPr>
        </p:cxnSp>
        <p:cxnSp>
          <p:nvCxnSpPr>
            <p:cNvPr id="636" name="Google Shape;636;p41"/>
            <p:cNvCxnSpPr>
              <a:stCxn id="614" idx="1"/>
              <a:endCxn id="615" idx="5"/>
            </p:cNvCxnSpPr>
            <p:nvPr/>
          </p:nvCxnSpPr>
          <p:spPr>
            <a:xfrm rot="10800000">
              <a:off x="10445498" y="5815882"/>
              <a:ext cx="278700" cy="421800"/>
            </a:xfrm>
            <a:prstGeom prst="straightConnector1">
              <a:avLst/>
            </a:prstGeom>
            <a:noFill/>
            <a:ln w="12700" cap="flat" cmpd="sng">
              <a:solidFill>
                <a:schemeClr val="dk1"/>
              </a:solidFill>
              <a:prstDash val="solid"/>
              <a:miter lim="800000"/>
              <a:headEnd type="none" w="sm" len="sm"/>
              <a:tailEnd type="none" w="sm" len="sm"/>
            </a:ln>
          </p:spPr>
        </p:cxnSp>
      </p:grpSp>
      <p:pic>
        <p:nvPicPr>
          <p:cNvPr id="637" name="Google Shape;637;p41"/>
          <p:cNvPicPr preferRelativeResize="0"/>
          <p:nvPr/>
        </p:nvPicPr>
        <p:blipFill rotWithShape="1">
          <a:blip r:embed="rId3">
            <a:alphaModFix/>
          </a:blip>
          <a:srcRect/>
          <a:stretch/>
        </p:blipFill>
        <p:spPr>
          <a:xfrm rot="10800000" flipH="1">
            <a:off x="657275" y="1116313"/>
            <a:ext cx="7753480" cy="4571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4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Trebuchet MS"/>
              <a:buNone/>
            </a:pPr>
            <a:r>
              <a:rPr lang="en-US" sz="3000"/>
              <a:t>LATIHAN 2</a:t>
            </a:r>
            <a:endParaRPr/>
          </a:p>
        </p:txBody>
      </p:sp>
      <p:sp>
        <p:nvSpPr>
          <p:cNvPr id="643" name="Google Shape;643;p42"/>
          <p:cNvSpPr txBox="1">
            <a:spLocks noGrp="1"/>
          </p:cNvSpPr>
          <p:nvPr>
            <p:ph type="body" idx="1"/>
          </p:nvPr>
        </p:nvSpPr>
        <p:spPr>
          <a:xfrm>
            <a:off x="628650" y="1369219"/>
            <a:ext cx="4708281" cy="3420113"/>
          </a:xfrm>
          <a:prstGeom prst="rect">
            <a:avLst/>
          </a:prstGeom>
          <a:noFill/>
          <a:ln>
            <a:noFill/>
          </a:ln>
        </p:spPr>
        <p:txBody>
          <a:bodyPr spcFirstLastPara="1" wrap="square" lIns="91425" tIns="45700" rIns="91425" bIns="45700" anchor="t" anchorCtr="0">
            <a:normAutofit/>
          </a:bodyPr>
          <a:lstStyle/>
          <a:p>
            <a:pPr marL="171450" lvl="0" indent="-171450" algn="l" rtl="0">
              <a:lnSpc>
                <a:spcPct val="100000"/>
              </a:lnSpc>
              <a:spcBef>
                <a:spcPts val="0"/>
              </a:spcBef>
              <a:spcAft>
                <a:spcPts val="0"/>
              </a:spcAft>
              <a:buClr>
                <a:schemeClr val="dk1"/>
              </a:buClr>
              <a:buSzPts val="1312"/>
              <a:buChar char="•"/>
            </a:pPr>
            <a:r>
              <a:rPr lang="en-US" sz="1312">
                <a:latin typeface="Tahoma"/>
                <a:ea typeface="Tahoma"/>
                <a:cs typeface="Tahoma"/>
                <a:sym typeface="Tahoma"/>
              </a:rPr>
              <a:t>Ancestor (G) = …</a:t>
            </a:r>
            <a:endParaRPr/>
          </a:p>
          <a:p>
            <a:pPr marL="171450" lvl="0" indent="-171450" algn="l" rtl="0">
              <a:lnSpc>
                <a:spcPct val="100000"/>
              </a:lnSpc>
              <a:spcBef>
                <a:spcPts val="750"/>
              </a:spcBef>
              <a:spcAft>
                <a:spcPts val="0"/>
              </a:spcAft>
              <a:buClr>
                <a:schemeClr val="dk1"/>
              </a:buClr>
              <a:buSzPts val="1312"/>
              <a:buChar char="•"/>
            </a:pPr>
            <a:r>
              <a:rPr lang="en-US" sz="1312">
                <a:latin typeface="Tahoma"/>
                <a:ea typeface="Tahoma"/>
                <a:cs typeface="Tahoma"/>
                <a:sym typeface="Tahoma"/>
              </a:rPr>
              <a:t>Descendant (X) = …</a:t>
            </a:r>
            <a:endParaRPr/>
          </a:p>
          <a:p>
            <a:pPr marL="171450" lvl="0" indent="-171450" algn="l" rtl="0">
              <a:lnSpc>
                <a:spcPct val="100000"/>
              </a:lnSpc>
              <a:spcBef>
                <a:spcPts val="750"/>
              </a:spcBef>
              <a:spcAft>
                <a:spcPts val="0"/>
              </a:spcAft>
              <a:buClr>
                <a:schemeClr val="dk1"/>
              </a:buClr>
              <a:buSzPts val="1312"/>
              <a:buChar char="•"/>
            </a:pPr>
            <a:r>
              <a:rPr lang="en-US" sz="1312">
                <a:latin typeface="Tahoma"/>
                <a:ea typeface="Tahoma"/>
                <a:cs typeface="Tahoma"/>
                <a:sym typeface="Tahoma"/>
              </a:rPr>
              <a:t>Parent (F) = …</a:t>
            </a:r>
            <a:endParaRPr/>
          </a:p>
          <a:p>
            <a:pPr marL="171450" lvl="0" indent="-171450" algn="l" rtl="0">
              <a:lnSpc>
                <a:spcPct val="100000"/>
              </a:lnSpc>
              <a:spcBef>
                <a:spcPts val="750"/>
              </a:spcBef>
              <a:spcAft>
                <a:spcPts val="0"/>
              </a:spcAft>
              <a:buClr>
                <a:schemeClr val="dk1"/>
              </a:buClr>
              <a:buSzPts val="1312"/>
              <a:buChar char="•"/>
            </a:pPr>
            <a:r>
              <a:rPr lang="en-US" sz="1312">
                <a:latin typeface="Tahoma"/>
                <a:ea typeface="Tahoma"/>
                <a:cs typeface="Tahoma"/>
                <a:sym typeface="Tahoma"/>
              </a:rPr>
              <a:t>Child (Z) = …</a:t>
            </a:r>
            <a:endParaRPr/>
          </a:p>
          <a:p>
            <a:pPr marL="171450" lvl="0" indent="-171450" algn="l" rtl="0">
              <a:lnSpc>
                <a:spcPct val="100000"/>
              </a:lnSpc>
              <a:spcBef>
                <a:spcPts val="750"/>
              </a:spcBef>
              <a:spcAft>
                <a:spcPts val="0"/>
              </a:spcAft>
              <a:buClr>
                <a:schemeClr val="dk1"/>
              </a:buClr>
              <a:buSzPts val="1312"/>
              <a:buChar char="•"/>
            </a:pPr>
            <a:r>
              <a:rPr lang="en-US" sz="1312">
                <a:latin typeface="Tahoma"/>
                <a:ea typeface="Tahoma"/>
                <a:cs typeface="Tahoma"/>
                <a:sym typeface="Tahoma"/>
              </a:rPr>
              <a:t>Sibling (S) = …</a:t>
            </a:r>
            <a:endParaRPr/>
          </a:p>
          <a:p>
            <a:pPr marL="171450" lvl="0" indent="-171450" algn="l" rtl="0">
              <a:lnSpc>
                <a:spcPct val="100000"/>
              </a:lnSpc>
              <a:spcBef>
                <a:spcPts val="750"/>
              </a:spcBef>
              <a:spcAft>
                <a:spcPts val="0"/>
              </a:spcAft>
              <a:buClr>
                <a:schemeClr val="dk1"/>
              </a:buClr>
              <a:buSzPts val="1312"/>
              <a:buChar char="•"/>
            </a:pPr>
            <a:r>
              <a:rPr lang="en-US" sz="1312">
                <a:latin typeface="Tahoma"/>
                <a:ea typeface="Tahoma"/>
                <a:cs typeface="Tahoma"/>
                <a:sym typeface="Tahoma"/>
              </a:rPr>
              <a:t>Size = …</a:t>
            </a:r>
            <a:endParaRPr/>
          </a:p>
          <a:p>
            <a:pPr marL="171450" lvl="0" indent="-171450" algn="l" rtl="0">
              <a:lnSpc>
                <a:spcPct val="100000"/>
              </a:lnSpc>
              <a:spcBef>
                <a:spcPts val="750"/>
              </a:spcBef>
              <a:spcAft>
                <a:spcPts val="0"/>
              </a:spcAft>
              <a:buClr>
                <a:schemeClr val="dk1"/>
              </a:buClr>
              <a:buSzPts val="1312"/>
              <a:buChar char="•"/>
            </a:pPr>
            <a:r>
              <a:rPr lang="en-US" sz="1312">
                <a:latin typeface="Tahoma"/>
                <a:ea typeface="Tahoma"/>
                <a:cs typeface="Tahoma"/>
                <a:sym typeface="Tahoma"/>
              </a:rPr>
              <a:t>Height = …</a:t>
            </a:r>
            <a:endParaRPr/>
          </a:p>
          <a:p>
            <a:pPr marL="171450" lvl="0" indent="-171450" algn="l" rtl="0">
              <a:lnSpc>
                <a:spcPct val="100000"/>
              </a:lnSpc>
              <a:spcBef>
                <a:spcPts val="750"/>
              </a:spcBef>
              <a:spcAft>
                <a:spcPts val="0"/>
              </a:spcAft>
              <a:buClr>
                <a:schemeClr val="dk1"/>
              </a:buClr>
              <a:buSzPts val="1312"/>
              <a:buChar char="•"/>
            </a:pPr>
            <a:r>
              <a:rPr lang="en-US" sz="1312">
                <a:latin typeface="Tahoma"/>
                <a:ea typeface="Tahoma"/>
                <a:cs typeface="Tahoma"/>
                <a:sym typeface="Tahoma"/>
              </a:rPr>
              <a:t>Root = …</a:t>
            </a:r>
            <a:endParaRPr/>
          </a:p>
          <a:p>
            <a:pPr marL="171450" lvl="0" indent="-171450" algn="l" rtl="0">
              <a:lnSpc>
                <a:spcPct val="100000"/>
              </a:lnSpc>
              <a:spcBef>
                <a:spcPts val="750"/>
              </a:spcBef>
              <a:spcAft>
                <a:spcPts val="0"/>
              </a:spcAft>
              <a:buClr>
                <a:schemeClr val="dk1"/>
              </a:buClr>
              <a:buSzPts val="1312"/>
              <a:buChar char="•"/>
            </a:pPr>
            <a:r>
              <a:rPr lang="en-US" sz="1312">
                <a:latin typeface="Tahoma"/>
                <a:ea typeface="Tahoma"/>
                <a:cs typeface="Tahoma"/>
                <a:sym typeface="Tahoma"/>
              </a:rPr>
              <a:t>Leaf = …</a:t>
            </a:r>
            <a:endParaRPr/>
          </a:p>
          <a:p>
            <a:pPr marL="171450" lvl="0" indent="-171450" algn="l" rtl="0">
              <a:lnSpc>
                <a:spcPct val="100000"/>
              </a:lnSpc>
              <a:spcBef>
                <a:spcPts val="750"/>
              </a:spcBef>
              <a:spcAft>
                <a:spcPts val="0"/>
              </a:spcAft>
              <a:buClr>
                <a:schemeClr val="dk1"/>
              </a:buClr>
              <a:buSzPts val="1312"/>
              <a:buChar char="•"/>
            </a:pPr>
            <a:r>
              <a:rPr lang="en-US" sz="1312">
                <a:latin typeface="Tahoma"/>
                <a:ea typeface="Tahoma"/>
                <a:cs typeface="Tahoma"/>
                <a:sym typeface="Tahoma"/>
              </a:rPr>
              <a:t>Degree (A) = …</a:t>
            </a:r>
            <a:endParaRPr/>
          </a:p>
          <a:p>
            <a:pPr marL="171450" lvl="0" indent="-171450" algn="l" rtl="0">
              <a:lnSpc>
                <a:spcPct val="100000"/>
              </a:lnSpc>
              <a:spcBef>
                <a:spcPts val="750"/>
              </a:spcBef>
              <a:spcAft>
                <a:spcPts val="0"/>
              </a:spcAft>
              <a:buClr>
                <a:schemeClr val="dk1"/>
              </a:buClr>
              <a:buSzPts val="1312"/>
              <a:buChar char="•"/>
            </a:pPr>
            <a:r>
              <a:rPr lang="en-US" sz="1312">
                <a:latin typeface="Tahoma"/>
                <a:ea typeface="Tahoma"/>
                <a:cs typeface="Tahoma"/>
                <a:sym typeface="Tahoma"/>
              </a:rPr>
              <a:t>Path (Q) = …</a:t>
            </a:r>
            <a:endParaRPr/>
          </a:p>
        </p:txBody>
      </p:sp>
      <p:grpSp>
        <p:nvGrpSpPr>
          <p:cNvPr id="644" name="Google Shape;644;p42"/>
          <p:cNvGrpSpPr/>
          <p:nvPr/>
        </p:nvGrpSpPr>
        <p:grpSpPr>
          <a:xfrm>
            <a:off x="5497791" y="1462393"/>
            <a:ext cx="3017560" cy="2487966"/>
            <a:chOff x="7008064" y="3227673"/>
            <a:chExt cx="4023413" cy="3317288"/>
          </a:xfrm>
        </p:grpSpPr>
        <p:sp>
          <p:nvSpPr>
            <p:cNvPr id="645" name="Google Shape;645;p42"/>
            <p:cNvSpPr/>
            <p:nvPr/>
          </p:nvSpPr>
          <p:spPr>
            <a:xfrm>
              <a:off x="9105229" y="3227673"/>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Z</a:t>
              </a:r>
              <a:endParaRPr/>
            </a:p>
          </p:txBody>
        </p:sp>
        <p:sp>
          <p:nvSpPr>
            <p:cNvPr id="646" name="Google Shape;646;p42"/>
            <p:cNvSpPr/>
            <p:nvPr/>
          </p:nvSpPr>
          <p:spPr>
            <a:xfrm>
              <a:off x="8405447" y="3823070"/>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A</a:t>
              </a:r>
              <a:endParaRPr/>
            </a:p>
          </p:txBody>
        </p:sp>
        <p:sp>
          <p:nvSpPr>
            <p:cNvPr id="647" name="Google Shape;647;p42"/>
            <p:cNvSpPr/>
            <p:nvPr/>
          </p:nvSpPr>
          <p:spPr>
            <a:xfrm>
              <a:off x="9868153" y="3823070"/>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R</a:t>
              </a:r>
              <a:endParaRPr/>
            </a:p>
          </p:txBody>
        </p:sp>
        <p:sp>
          <p:nvSpPr>
            <p:cNvPr id="648" name="Google Shape;648;p42"/>
            <p:cNvSpPr/>
            <p:nvPr/>
          </p:nvSpPr>
          <p:spPr>
            <a:xfrm>
              <a:off x="7685514" y="4363070"/>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X</a:t>
              </a:r>
              <a:endParaRPr/>
            </a:p>
          </p:txBody>
        </p:sp>
        <p:sp>
          <p:nvSpPr>
            <p:cNvPr id="649" name="Google Shape;649;p42"/>
            <p:cNvSpPr/>
            <p:nvPr/>
          </p:nvSpPr>
          <p:spPr>
            <a:xfrm>
              <a:off x="10048153" y="4674612"/>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F</a:t>
              </a:r>
              <a:endParaRPr/>
            </a:p>
          </p:txBody>
        </p:sp>
        <p:sp>
          <p:nvSpPr>
            <p:cNvPr id="650" name="Google Shape;650;p42"/>
            <p:cNvSpPr/>
            <p:nvPr/>
          </p:nvSpPr>
          <p:spPr>
            <a:xfrm>
              <a:off x="9511184" y="5508573"/>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S</a:t>
              </a:r>
              <a:endParaRPr/>
            </a:p>
          </p:txBody>
        </p:sp>
        <p:sp>
          <p:nvSpPr>
            <p:cNvPr id="651" name="Google Shape;651;p42"/>
            <p:cNvSpPr/>
            <p:nvPr/>
          </p:nvSpPr>
          <p:spPr>
            <a:xfrm>
              <a:off x="10671477" y="6184961"/>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P</a:t>
              </a:r>
              <a:endParaRPr/>
            </a:p>
          </p:txBody>
        </p:sp>
        <p:sp>
          <p:nvSpPr>
            <p:cNvPr id="652" name="Google Shape;652;p42"/>
            <p:cNvSpPr/>
            <p:nvPr/>
          </p:nvSpPr>
          <p:spPr>
            <a:xfrm>
              <a:off x="10138153" y="5508573"/>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J</a:t>
              </a:r>
              <a:endParaRPr/>
            </a:p>
          </p:txBody>
        </p:sp>
        <p:sp>
          <p:nvSpPr>
            <p:cNvPr id="653" name="Google Shape;653;p42"/>
            <p:cNvSpPr/>
            <p:nvPr/>
          </p:nvSpPr>
          <p:spPr>
            <a:xfrm>
              <a:off x="8320414" y="5264958"/>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W</a:t>
              </a:r>
              <a:endParaRPr/>
            </a:p>
          </p:txBody>
        </p:sp>
        <p:sp>
          <p:nvSpPr>
            <p:cNvPr id="654" name="Google Shape;654;p42"/>
            <p:cNvSpPr/>
            <p:nvPr/>
          </p:nvSpPr>
          <p:spPr>
            <a:xfrm>
              <a:off x="7685514" y="5264958"/>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N</a:t>
              </a:r>
              <a:endParaRPr/>
            </a:p>
          </p:txBody>
        </p:sp>
        <p:cxnSp>
          <p:nvCxnSpPr>
            <p:cNvPr id="655" name="Google Shape;655;p42"/>
            <p:cNvCxnSpPr>
              <a:stCxn id="645" idx="3"/>
              <a:endCxn id="646" idx="7"/>
            </p:cNvCxnSpPr>
            <p:nvPr/>
          </p:nvCxnSpPr>
          <p:spPr>
            <a:xfrm flipH="1">
              <a:off x="8712750" y="3534952"/>
              <a:ext cx="445200" cy="340800"/>
            </a:xfrm>
            <a:prstGeom prst="straightConnector1">
              <a:avLst/>
            </a:prstGeom>
            <a:noFill/>
            <a:ln w="12700" cap="flat" cmpd="sng">
              <a:solidFill>
                <a:schemeClr val="dk1"/>
              </a:solidFill>
              <a:prstDash val="solid"/>
              <a:miter lim="800000"/>
              <a:headEnd type="none" w="sm" len="sm"/>
              <a:tailEnd type="none" w="sm" len="sm"/>
            </a:ln>
          </p:spPr>
        </p:cxnSp>
        <p:cxnSp>
          <p:nvCxnSpPr>
            <p:cNvPr id="656" name="Google Shape;656;p42"/>
            <p:cNvCxnSpPr>
              <a:stCxn id="645" idx="5"/>
              <a:endCxn id="647" idx="1"/>
            </p:cNvCxnSpPr>
            <p:nvPr/>
          </p:nvCxnSpPr>
          <p:spPr>
            <a:xfrm>
              <a:off x="9412508" y="3534952"/>
              <a:ext cx="508500" cy="340800"/>
            </a:xfrm>
            <a:prstGeom prst="straightConnector1">
              <a:avLst/>
            </a:prstGeom>
            <a:noFill/>
            <a:ln w="12700" cap="flat" cmpd="sng">
              <a:solidFill>
                <a:schemeClr val="dk1"/>
              </a:solidFill>
              <a:prstDash val="solid"/>
              <a:miter lim="800000"/>
              <a:headEnd type="none" w="sm" len="sm"/>
              <a:tailEnd type="none" w="sm" len="sm"/>
            </a:ln>
          </p:spPr>
        </p:cxnSp>
        <p:cxnSp>
          <p:nvCxnSpPr>
            <p:cNvPr id="657" name="Google Shape;657;p42"/>
            <p:cNvCxnSpPr>
              <a:stCxn id="646" idx="3"/>
              <a:endCxn id="648" idx="7"/>
            </p:cNvCxnSpPr>
            <p:nvPr/>
          </p:nvCxnSpPr>
          <p:spPr>
            <a:xfrm flipH="1">
              <a:off x="7992868" y="4130349"/>
              <a:ext cx="465300" cy="285300"/>
            </a:xfrm>
            <a:prstGeom prst="straightConnector1">
              <a:avLst/>
            </a:prstGeom>
            <a:noFill/>
            <a:ln w="12700" cap="flat" cmpd="sng">
              <a:solidFill>
                <a:schemeClr val="dk1"/>
              </a:solidFill>
              <a:prstDash val="solid"/>
              <a:miter lim="800000"/>
              <a:headEnd type="none" w="sm" len="sm"/>
              <a:tailEnd type="none" w="sm" len="sm"/>
            </a:ln>
          </p:spPr>
        </p:cxnSp>
        <p:sp>
          <p:nvSpPr>
            <p:cNvPr id="658" name="Google Shape;658;p42"/>
            <p:cNvSpPr/>
            <p:nvPr/>
          </p:nvSpPr>
          <p:spPr>
            <a:xfrm>
              <a:off x="7008064" y="5264958"/>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B</a:t>
              </a:r>
              <a:endParaRPr/>
            </a:p>
          </p:txBody>
        </p:sp>
        <p:sp>
          <p:nvSpPr>
            <p:cNvPr id="659" name="Google Shape;659;p42"/>
            <p:cNvSpPr/>
            <p:nvPr/>
          </p:nvSpPr>
          <p:spPr>
            <a:xfrm>
              <a:off x="7957066" y="5913864"/>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Q</a:t>
              </a:r>
              <a:endParaRPr/>
            </a:p>
          </p:txBody>
        </p:sp>
        <p:cxnSp>
          <p:nvCxnSpPr>
            <p:cNvPr id="660" name="Google Shape;660;p42"/>
            <p:cNvCxnSpPr>
              <a:stCxn id="648" idx="3"/>
              <a:endCxn id="658" idx="0"/>
            </p:cNvCxnSpPr>
            <p:nvPr/>
          </p:nvCxnSpPr>
          <p:spPr>
            <a:xfrm flipH="1">
              <a:off x="7188035" y="4670349"/>
              <a:ext cx="550200" cy="594600"/>
            </a:xfrm>
            <a:prstGeom prst="straightConnector1">
              <a:avLst/>
            </a:prstGeom>
            <a:noFill/>
            <a:ln w="12700" cap="flat" cmpd="sng">
              <a:solidFill>
                <a:schemeClr val="dk1"/>
              </a:solidFill>
              <a:prstDash val="solid"/>
              <a:miter lim="800000"/>
              <a:headEnd type="none" w="sm" len="sm"/>
              <a:tailEnd type="none" w="sm" len="sm"/>
            </a:ln>
          </p:spPr>
        </p:cxnSp>
        <p:cxnSp>
          <p:nvCxnSpPr>
            <p:cNvPr id="661" name="Google Shape;661;p42"/>
            <p:cNvCxnSpPr>
              <a:stCxn id="648" idx="4"/>
              <a:endCxn id="654" idx="0"/>
            </p:cNvCxnSpPr>
            <p:nvPr/>
          </p:nvCxnSpPr>
          <p:spPr>
            <a:xfrm>
              <a:off x="7865514" y="4723070"/>
              <a:ext cx="0" cy="541800"/>
            </a:xfrm>
            <a:prstGeom prst="straightConnector1">
              <a:avLst/>
            </a:prstGeom>
            <a:noFill/>
            <a:ln w="12700" cap="flat" cmpd="sng">
              <a:solidFill>
                <a:schemeClr val="dk1"/>
              </a:solidFill>
              <a:prstDash val="solid"/>
              <a:miter lim="800000"/>
              <a:headEnd type="none" w="sm" len="sm"/>
              <a:tailEnd type="none" w="sm" len="sm"/>
            </a:ln>
          </p:spPr>
        </p:cxnSp>
        <p:cxnSp>
          <p:nvCxnSpPr>
            <p:cNvPr id="662" name="Google Shape;662;p42"/>
            <p:cNvCxnSpPr>
              <a:stCxn id="648" idx="5"/>
              <a:endCxn id="653" idx="0"/>
            </p:cNvCxnSpPr>
            <p:nvPr/>
          </p:nvCxnSpPr>
          <p:spPr>
            <a:xfrm>
              <a:off x="7992793" y="4670349"/>
              <a:ext cx="507600" cy="594600"/>
            </a:xfrm>
            <a:prstGeom prst="straightConnector1">
              <a:avLst/>
            </a:prstGeom>
            <a:noFill/>
            <a:ln w="12700" cap="flat" cmpd="sng">
              <a:solidFill>
                <a:schemeClr val="dk1"/>
              </a:solidFill>
              <a:prstDash val="solid"/>
              <a:miter lim="800000"/>
              <a:headEnd type="none" w="sm" len="sm"/>
              <a:tailEnd type="none" w="sm" len="sm"/>
            </a:ln>
          </p:spPr>
        </p:cxnSp>
        <p:cxnSp>
          <p:nvCxnSpPr>
            <p:cNvPr id="663" name="Google Shape;663;p42"/>
            <p:cNvCxnSpPr>
              <a:stCxn id="653" idx="3"/>
              <a:endCxn id="659" idx="0"/>
            </p:cNvCxnSpPr>
            <p:nvPr/>
          </p:nvCxnSpPr>
          <p:spPr>
            <a:xfrm flipH="1">
              <a:off x="8137035" y="5572237"/>
              <a:ext cx="236100" cy="341700"/>
            </a:xfrm>
            <a:prstGeom prst="straightConnector1">
              <a:avLst/>
            </a:prstGeom>
            <a:noFill/>
            <a:ln w="12700" cap="flat" cmpd="sng">
              <a:solidFill>
                <a:schemeClr val="dk1"/>
              </a:solidFill>
              <a:prstDash val="solid"/>
              <a:miter lim="800000"/>
              <a:headEnd type="none" w="sm" len="sm"/>
              <a:tailEnd type="none" w="sm" len="sm"/>
            </a:ln>
          </p:spPr>
        </p:cxnSp>
        <p:cxnSp>
          <p:nvCxnSpPr>
            <p:cNvPr id="664" name="Google Shape;664;p42"/>
            <p:cNvCxnSpPr>
              <a:stCxn id="647" idx="4"/>
              <a:endCxn id="649" idx="0"/>
            </p:cNvCxnSpPr>
            <p:nvPr/>
          </p:nvCxnSpPr>
          <p:spPr>
            <a:xfrm>
              <a:off x="10048153" y="4183070"/>
              <a:ext cx="180000" cy="491400"/>
            </a:xfrm>
            <a:prstGeom prst="straightConnector1">
              <a:avLst/>
            </a:prstGeom>
            <a:noFill/>
            <a:ln w="12700" cap="flat" cmpd="sng">
              <a:solidFill>
                <a:schemeClr val="dk1"/>
              </a:solidFill>
              <a:prstDash val="solid"/>
              <a:miter lim="800000"/>
              <a:headEnd type="none" w="sm" len="sm"/>
              <a:tailEnd type="none" w="sm" len="sm"/>
            </a:ln>
          </p:spPr>
        </p:cxnSp>
        <p:cxnSp>
          <p:nvCxnSpPr>
            <p:cNvPr id="665" name="Google Shape;665;p42"/>
            <p:cNvCxnSpPr>
              <a:stCxn id="649" idx="4"/>
              <a:endCxn id="652" idx="0"/>
            </p:cNvCxnSpPr>
            <p:nvPr/>
          </p:nvCxnSpPr>
          <p:spPr>
            <a:xfrm>
              <a:off x="10228153" y="5034612"/>
              <a:ext cx="90000" cy="474000"/>
            </a:xfrm>
            <a:prstGeom prst="straightConnector1">
              <a:avLst/>
            </a:prstGeom>
            <a:noFill/>
            <a:ln w="12700" cap="flat" cmpd="sng">
              <a:solidFill>
                <a:schemeClr val="dk1"/>
              </a:solidFill>
              <a:prstDash val="solid"/>
              <a:miter lim="800000"/>
              <a:headEnd type="none" w="sm" len="sm"/>
              <a:tailEnd type="none" w="sm" len="sm"/>
            </a:ln>
          </p:spPr>
        </p:cxnSp>
        <p:cxnSp>
          <p:nvCxnSpPr>
            <p:cNvPr id="666" name="Google Shape;666;p42"/>
            <p:cNvCxnSpPr>
              <a:stCxn id="649" idx="3"/>
              <a:endCxn id="650" idx="0"/>
            </p:cNvCxnSpPr>
            <p:nvPr/>
          </p:nvCxnSpPr>
          <p:spPr>
            <a:xfrm flipH="1">
              <a:off x="9691074" y="4981891"/>
              <a:ext cx="409800" cy="526800"/>
            </a:xfrm>
            <a:prstGeom prst="straightConnector1">
              <a:avLst/>
            </a:prstGeom>
            <a:noFill/>
            <a:ln w="12700" cap="flat" cmpd="sng">
              <a:solidFill>
                <a:schemeClr val="dk1"/>
              </a:solidFill>
              <a:prstDash val="solid"/>
              <a:miter lim="800000"/>
              <a:headEnd type="none" w="sm" len="sm"/>
              <a:tailEnd type="none" w="sm" len="sm"/>
            </a:ln>
          </p:spPr>
        </p:cxnSp>
        <p:sp>
          <p:nvSpPr>
            <p:cNvPr id="667" name="Google Shape;667;p42"/>
            <p:cNvSpPr/>
            <p:nvPr/>
          </p:nvSpPr>
          <p:spPr>
            <a:xfrm>
              <a:off x="9119486" y="4253247"/>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G</a:t>
              </a:r>
              <a:endParaRPr/>
            </a:p>
          </p:txBody>
        </p:sp>
        <p:cxnSp>
          <p:nvCxnSpPr>
            <p:cNvPr id="668" name="Google Shape;668;p42"/>
            <p:cNvCxnSpPr>
              <a:stCxn id="645" idx="4"/>
              <a:endCxn id="667" idx="0"/>
            </p:cNvCxnSpPr>
            <p:nvPr/>
          </p:nvCxnSpPr>
          <p:spPr>
            <a:xfrm>
              <a:off x="9285229" y="3587673"/>
              <a:ext cx="14400" cy="665700"/>
            </a:xfrm>
            <a:prstGeom prst="straightConnector1">
              <a:avLst/>
            </a:prstGeom>
            <a:noFill/>
            <a:ln w="12700" cap="flat" cmpd="sng">
              <a:solidFill>
                <a:schemeClr val="dk1"/>
              </a:solidFill>
              <a:prstDash val="solid"/>
              <a:miter lim="800000"/>
              <a:headEnd type="none" w="sm" len="sm"/>
              <a:tailEnd type="none" w="sm" len="sm"/>
            </a:ln>
          </p:spPr>
        </p:cxnSp>
        <p:sp>
          <p:nvSpPr>
            <p:cNvPr id="669" name="Google Shape;669;p42"/>
            <p:cNvSpPr/>
            <p:nvPr/>
          </p:nvSpPr>
          <p:spPr>
            <a:xfrm>
              <a:off x="9597995" y="6171220"/>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K</a:t>
              </a:r>
              <a:endParaRPr/>
            </a:p>
          </p:txBody>
        </p:sp>
        <p:cxnSp>
          <p:nvCxnSpPr>
            <p:cNvPr id="670" name="Google Shape;670;p42"/>
            <p:cNvCxnSpPr>
              <a:stCxn id="650" idx="4"/>
              <a:endCxn id="669" idx="0"/>
            </p:cNvCxnSpPr>
            <p:nvPr/>
          </p:nvCxnSpPr>
          <p:spPr>
            <a:xfrm>
              <a:off x="9691184" y="5868573"/>
              <a:ext cx="86700" cy="302700"/>
            </a:xfrm>
            <a:prstGeom prst="straightConnector1">
              <a:avLst/>
            </a:prstGeom>
            <a:noFill/>
            <a:ln w="12700" cap="flat" cmpd="sng">
              <a:solidFill>
                <a:schemeClr val="dk1"/>
              </a:solidFill>
              <a:prstDash val="solid"/>
              <a:miter lim="800000"/>
              <a:headEnd type="none" w="sm" len="sm"/>
              <a:tailEnd type="none" w="sm" len="sm"/>
            </a:ln>
          </p:spPr>
        </p:cxnSp>
        <p:sp>
          <p:nvSpPr>
            <p:cNvPr id="671" name="Google Shape;671;p42"/>
            <p:cNvSpPr/>
            <p:nvPr/>
          </p:nvSpPr>
          <p:spPr>
            <a:xfrm>
              <a:off x="9120236" y="6144203"/>
              <a:ext cx="360000" cy="3600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000000"/>
                  </a:solidFill>
                  <a:latin typeface="Calibri"/>
                  <a:ea typeface="Calibri"/>
                  <a:cs typeface="Calibri"/>
                  <a:sym typeface="Calibri"/>
                </a:rPr>
                <a:t>D</a:t>
              </a:r>
              <a:endParaRPr/>
            </a:p>
          </p:txBody>
        </p:sp>
        <p:cxnSp>
          <p:nvCxnSpPr>
            <p:cNvPr id="672" name="Google Shape;672;p42"/>
            <p:cNvCxnSpPr>
              <a:endCxn id="671" idx="0"/>
            </p:cNvCxnSpPr>
            <p:nvPr/>
          </p:nvCxnSpPr>
          <p:spPr>
            <a:xfrm flipH="1">
              <a:off x="9300236" y="5802503"/>
              <a:ext cx="236100" cy="341700"/>
            </a:xfrm>
            <a:prstGeom prst="straightConnector1">
              <a:avLst/>
            </a:prstGeom>
            <a:noFill/>
            <a:ln w="12700" cap="flat" cmpd="sng">
              <a:solidFill>
                <a:schemeClr val="dk1"/>
              </a:solidFill>
              <a:prstDash val="solid"/>
              <a:miter lim="800000"/>
              <a:headEnd type="none" w="sm" len="sm"/>
              <a:tailEnd type="none" w="sm" len="sm"/>
            </a:ln>
          </p:spPr>
        </p:cxnSp>
        <p:cxnSp>
          <p:nvCxnSpPr>
            <p:cNvPr id="673" name="Google Shape;673;p42"/>
            <p:cNvCxnSpPr>
              <a:stCxn id="651" idx="1"/>
              <a:endCxn id="652" idx="5"/>
            </p:cNvCxnSpPr>
            <p:nvPr/>
          </p:nvCxnSpPr>
          <p:spPr>
            <a:xfrm rot="10800000">
              <a:off x="10445498" y="5815882"/>
              <a:ext cx="278700" cy="421800"/>
            </a:xfrm>
            <a:prstGeom prst="straightConnector1">
              <a:avLst/>
            </a:prstGeom>
            <a:noFill/>
            <a:ln w="12700" cap="flat" cmpd="sng">
              <a:solidFill>
                <a:schemeClr val="dk1"/>
              </a:solidFill>
              <a:prstDash val="solid"/>
              <a:miter lim="800000"/>
              <a:headEnd type="none" w="sm" len="sm"/>
              <a:tailEnd type="none" w="sm" len="sm"/>
            </a:ln>
          </p:spPr>
        </p:cxnSp>
      </p:grpSp>
      <p:pic>
        <p:nvPicPr>
          <p:cNvPr id="674" name="Google Shape;674;p42"/>
          <p:cNvPicPr preferRelativeResize="0"/>
          <p:nvPr/>
        </p:nvPicPr>
        <p:blipFill rotWithShape="1">
          <a:blip r:embed="rId3">
            <a:alphaModFix/>
          </a:blip>
          <a:srcRect/>
          <a:stretch/>
        </p:blipFill>
        <p:spPr>
          <a:xfrm rot="10800000" flipH="1">
            <a:off x="626871" y="1185561"/>
            <a:ext cx="7753480" cy="4571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678"/>
        <p:cNvGrpSpPr/>
        <p:nvPr/>
      </p:nvGrpSpPr>
      <p:grpSpPr>
        <a:xfrm>
          <a:off x="0" y="0"/>
          <a:ext cx="0" cy="0"/>
          <a:chOff x="0" y="0"/>
          <a:chExt cx="0" cy="0"/>
        </a:xfrm>
      </p:grpSpPr>
      <p:sp>
        <p:nvSpPr>
          <p:cNvPr id="679" name="Google Shape;679;p43"/>
          <p:cNvSpPr txBox="1"/>
          <p:nvPr/>
        </p:nvSpPr>
        <p:spPr>
          <a:xfrm>
            <a:off x="1536438" y="2499396"/>
            <a:ext cx="6117809" cy="461665"/>
          </a:xfrm>
          <a:prstGeom prst="rect">
            <a:avLst/>
          </a:prstGeom>
          <a:solidFill>
            <a:schemeClr val="lt1">
              <a:alpha val="46666"/>
            </a:schemeClr>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2400" b="1">
              <a:solidFill>
                <a:srgbClr val="000000"/>
              </a:solidFill>
              <a:latin typeface="Century Gothic"/>
              <a:ea typeface="Century Gothic"/>
              <a:cs typeface="Century Gothic"/>
              <a:sym typeface="Century Gothic"/>
            </a:endParaRPr>
          </a:p>
        </p:txBody>
      </p:sp>
      <p:sp>
        <p:nvSpPr>
          <p:cNvPr id="680" name="Google Shape;680;p43"/>
          <p:cNvSpPr txBox="1"/>
          <p:nvPr/>
        </p:nvSpPr>
        <p:spPr>
          <a:xfrm>
            <a:off x="1536436" y="2145453"/>
            <a:ext cx="6117811" cy="707886"/>
          </a:xfrm>
          <a:prstGeom prst="rect">
            <a:avLst/>
          </a:prstGeom>
          <a:solidFill>
            <a:srgbClr val="000000">
              <a:alpha val="81960"/>
            </a:srgbClr>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000" b="1">
                <a:solidFill>
                  <a:schemeClr val="lt1"/>
                </a:solidFill>
                <a:latin typeface="Century Gothic"/>
                <a:ea typeface="Century Gothic"/>
                <a:cs typeface="Century Gothic"/>
                <a:sym typeface="Century Gothic"/>
              </a:rPr>
              <a:t>Terima Kasih</a:t>
            </a:r>
            <a:endParaRPr sz="4000" b="1">
              <a:solidFill>
                <a:schemeClr val="lt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5"/>
          <p:cNvSpPr txBox="1">
            <a:spLocks noGrp="1"/>
          </p:cNvSpPr>
          <p:nvPr>
            <p:ph type="sldNum" idx="4294967295"/>
          </p:nvPr>
        </p:nvSpPr>
        <p:spPr>
          <a:xfrm>
            <a:off x="7086600" y="4767263"/>
            <a:ext cx="2057400" cy="27463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75" name="Google Shape;175;p5"/>
          <p:cNvSpPr txBox="1"/>
          <p:nvPr/>
        </p:nvSpPr>
        <p:spPr>
          <a:xfrm>
            <a:off x="573460" y="332049"/>
            <a:ext cx="452599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0000"/>
                </a:solidFill>
                <a:latin typeface="Arial"/>
                <a:ea typeface="Arial"/>
                <a:cs typeface="Arial"/>
                <a:sym typeface="Arial"/>
              </a:rPr>
              <a:t>Konsep Dasar Stack</a:t>
            </a:r>
            <a:endParaRPr/>
          </a:p>
        </p:txBody>
      </p:sp>
      <p:sp>
        <p:nvSpPr>
          <p:cNvPr id="176" name="Google Shape;176;p5"/>
          <p:cNvSpPr/>
          <p:nvPr/>
        </p:nvSpPr>
        <p:spPr>
          <a:xfrm>
            <a:off x="657275" y="1320836"/>
            <a:ext cx="7871897" cy="415498"/>
          </a:xfrm>
          <a:prstGeom prst="rect">
            <a:avLst/>
          </a:prstGeom>
          <a:noFill/>
          <a:ln>
            <a:noFill/>
          </a:ln>
        </p:spPr>
        <p:txBody>
          <a:bodyPr spcFirstLastPara="1" wrap="square" lIns="91425" tIns="45700" rIns="91425" bIns="45700" anchor="t" anchorCtr="0">
            <a:spAutoFit/>
          </a:bodyPr>
          <a:lstStyle/>
          <a:p>
            <a:pPr marL="342900" marR="0" lvl="0" indent="-209550" algn="l" rtl="0">
              <a:spcBef>
                <a:spcPts val="0"/>
              </a:spcBef>
              <a:spcAft>
                <a:spcPts val="0"/>
              </a:spcAft>
              <a:buClr>
                <a:schemeClr val="dk1"/>
              </a:buClr>
              <a:buSzPts val="2100"/>
              <a:buFont typeface="Arial"/>
              <a:buNone/>
            </a:pPr>
            <a:endParaRPr sz="2100" b="1">
              <a:solidFill>
                <a:srgbClr val="000000"/>
              </a:solidFill>
              <a:latin typeface="Arial"/>
              <a:ea typeface="Arial"/>
              <a:cs typeface="Arial"/>
              <a:sym typeface="Arial"/>
            </a:endParaRPr>
          </a:p>
        </p:txBody>
      </p:sp>
      <p:sp>
        <p:nvSpPr>
          <p:cNvPr id="177" name="Google Shape;177;p5"/>
          <p:cNvSpPr/>
          <p:nvPr/>
        </p:nvSpPr>
        <p:spPr>
          <a:xfrm>
            <a:off x="573460" y="1368140"/>
            <a:ext cx="7955712" cy="255454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2"/>
              </a:buClr>
              <a:buSzPts val="2000"/>
              <a:buFont typeface="Arial"/>
              <a:buChar char="•"/>
            </a:pPr>
            <a:r>
              <a:rPr lang="en-US" sz="2000" b="1">
                <a:solidFill>
                  <a:schemeClr val="dk2"/>
                </a:solidFill>
                <a:latin typeface="Arial"/>
                <a:ea typeface="Arial"/>
                <a:cs typeface="Arial"/>
                <a:sym typeface="Arial"/>
              </a:rPr>
              <a:t>Stack </a:t>
            </a:r>
            <a:r>
              <a:rPr lang="en-US" sz="2000">
                <a:solidFill>
                  <a:schemeClr val="dk2"/>
                </a:solidFill>
                <a:latin typeface="Arial"/>
                <a:ea typeface="Arial"/>
                <a:cs typeface="Arial"/>
                <a:sym typeface="Arial"/>
              </a:rPr>
              <a:t>adalah</a:t>
            </a:r>
            <a:r>
              <a:rPr lang="en-US" sz="2000" b="1">
                <a:solidFill>
                  <a:schemeClr val="dk2"/>
                </a:solidFill>
                <a:latin typeface="Arial"/>
                <a:ea typeface="Arial"/>
                <a:cs typeface="Arial"/>
                <a:sym typeface="Arial"/>
              </a:rPr>
              <a:t> </a:t>
            </a:r>
            <a:r>
              <a:rPr lang="en-US" sz="2000">
                <a:solidFill>
                  <a:schemeClr val="dk2"/>
                </a:solidFill>
                <a:latin typeface="Arial"/>
                <a:ea typeface="Arial"/>
                <a:cs typeface="Arial"/>
                <a:sym typeface="Arial"/>
              </a:rPr>
              <a:t>sebuah struktur data abstrak yang secara harafiah berarti “</a:t>
            </a:r>
            <a:r>
              <a:rPr lang="en-US" sz="2000" b="1">
                <a:solidFill>
                  <a:schemeClr val="dk2"/>
                </a:solidFill>
                <a:latin typeface="Arial"/>
                <a:ea typeface="Arial"/>
                <a:cs typeface="Arial"/>
                <a:sym typeface="Arial"/>
              </a:rPr>
              <a:t>tumpukan</a:t>
            </a:r>
            <a:r>
              <a:rPr lang="en-US" sz="2000">
                <a:solidFill>
                  <a:schemeClr val="dk2"/>
                </a:solidFill>
                <a:latin typeface="Arial"/>
                <a:ea typeface="Arial"/>
                <a:cs typeface="Arial"/>
                <a:sym typeface="Arial"/>
              </a:rPr>
              <a:t>”. </a:t>
            </a:r>
            <a:endParaRPr/>
          </a:p>
          <a:p>
            <a:pPr marL="285750" marR="0" lvl="0" indent="-285750" algn="l" rtl="0">
              <a:spcBef>
                <a:spcPts val="0"/>
              </a:spcBef>
              <a:spcAft>
                <a:spcPts val="0"/>
              </a:spcAft>
              <a:buClr>
                <a:schemeClr val="dk2"/>
              </a:buClr>
              <a:buSzPts val="2000"/>
              <a:buFont typeface="Arial"/>
              <a:buChar char="•"/>
            </a:pPr>
            <a:r>
              <a:rPr lang="en-US" sz="2000">
                <a:solidFill>
                  <a:schemeClr val="dk2"/>
                </a:solidFill>
                <a:latin typeface="Arial"/>
                <a:ea typeface="Arial"/>
                <a:cs typeface="Arial"/>
                <a:sym typeface="Arial"/>
              </a:rPr>
              <a:t>Sesuai konsep tumpukan pada dunia nyata, isi dari stack hanya bisa dikeluarkan dari tumpukan paling atas terlebih dahulu. Demikian juga ketika mengisi data dalam tumpukan, hanya bisa diletakkan di tumpukan paling atas. </a:t>
            </a:r>
            <a:endParaRPr/>
          </a:p>
          <a:p>
            <a:pPr marL="285750" marR="0" lvl="0" indent="-285750" algn="l" rtl="0">
              <a:spcBef>
                <a:spcPts val="0"/>
              </a:spcBef>
              <a:spcAft>
                <a:spcPts val="0"/>
              </a:spcAft>
              <a:buClr>
                <a:schemeClr val="dk2"/>
              </a:buClr>
              <a:buSzPts val="2000"/>
              <a:buFont typeface="Arial"/>
              <a:buChar char="•"/>
            </a:pPr>
            <a:r>
              <a:rPr lang="en-US" sz="2000">
                <a:solidFill>
                  <a:schemeClr val="dk2"/>
                </a:solidFill>
                <a:latin typeface="Arial"/>
                <a:ea typeface="Arial"/>
                <a:cs typeface="Arial"/>
                <a:sym typeface="Arial"/>
              </a:rPr>
              <a:t>Konsep tersebut paling umum disebut sebagai </a:t>
            </a:r>
            <a:r>
              <a:rPr lang="en-US" sz="2000" b="1" i="1">
                <a:solidFill>
                  <a:schemeClr val="dk2"/>
                </a:solidFill>
                <a:latin typeface="Arial"/>
                <a:ea typeface="Arial"/>
                <a:cs typeface="Arial"/>
                <a:sym typeface="Arial"/>
              </a:rPr>
              <a:t>last in first out </a:t>
            </a:r>
            <a:r>
              <a:rPr lang="en-US" sz="2000" b="1">
                <a:solidFill>
                  <a:schemeClr val="dk2"/>
                </a:solidFill>
                <a:latin typeface="Arial"/>
                <a:ea typeface="Arial"/>
                <a:cs typeface="Arial"/>
                <a:sym typeface="Arial"/>
              </a:rPr>
              <a:t>(LIFO)</a:t>
            </a:r>
            <a:r>
              <a:rPr lang="en-US" sz="2000">
                <a:solidFill>
                  <a:schemeClr val="dk2"/>
                </a:solidFill>
                <a:latin typeface="Arial"/>
                <a:ea typeface="Arial"/>
                <a:cs typeface="Arial"/>
                <a:sym typeface="Arial"/>
              </a:rPr>
              <a:t>.</a:t>
            </a:r>
            <a:endParaRPr sz="2000" b="1">
              <a:solidFill>
                <a:schemeClr val="dk2"/>
              </a:solidFill>
              <a:latin typeface="Arial"/>
              <a:ea typeface="Arial"/>
              <a:cs typeface="Arial"/>
              <a:sym typeface="Arial"/>
            </a:endParaRPr>
          </a:p>
        </p:txBody>
      </p:sp>
      <p:pic>
        <p:nvPicPr>
          <p:cNvPr id="178" name="Google Shape;178;p5"/>
          <p:cNvPicPr preferRelativeResize="0"/>
          <p:nvPr/>
        </p:nvPicPr>
        <p:blipFill rotWithShape="1">
          <a:blip r:embed="rId3">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6"/>
          <p:cNvSpPr txBox="1">
            <a:spLocks noGrp="1"/>
          </p:cNvSpPr>
          <p:nvPr>
            <p:ph type="sldNum" idx="4294967295"/>
          </p:nvPr>
        </p:nvSpPr>
        <p:spPr>
          <a:xfrm>
            <a:off x="7086600" y="4767263"/>
            <a:ext cx="2057400" cy="27463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84" name="Google Shape;184;p6"/>
          <p:cNvSpPr txBox="1"/>
          <p:nvPr/>
        </p:nvSpPr>
        <p:spPr>
          <a:xfrm>
            <a:off x="573460" y="332049"/>
            <a:ext cx="452599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0000"/>
                </a:solidFill>
                <a:latin typeface="Arial"/>
                <a:ea typeface="Arial"/>
                <a:cs typeface="Arial"/>
                <a:sym typeface="Arial"/>
              </a:rPr>
              <a:t>Contoh Stack</a:t>
            </a:r>
            <a:endParaRPr/>
          </a:p>
        </p:txBody>
      </p:sp>
      <p:sp>
        <p:nvSpPr>
          <p:cNvPr id="185" name="Google Shape;185;p6"/>
          <p:cNvSpPr/>
          <p:nvPr/>
        </p:nvSpPr>
        <p:spPr>
          <a:xfrm>
            <a:off x="657275" y="1320836"/>
            <a:ext cx="7871897" cy="415498"/>
          </a:xfrm>
          <a:prstGeom prst="rect">
            <a:avLst/>
          </a:prstGeom>
          <a:noFill/>
          <a:ln>
            <a:noFill/>
          </a:ln>
        </p:spPr>
        <p:txBody>
          <a:bodyPr spcFirstLastPara="1" wrap="square" lIns="91425" tIns="45700" rIns="91425" bIns="45700" anchor="t" anchorCtr="0">
            <a:spAutoFit/>
          </a:bodyPr>
          <a:lstStyle/>
          <a:p>
            <a:pPr marL="342900" marR="0" lvl="0" indent="-209550" algn="l" rtl="0">
              <a:spcBef>
                <a:spcPts val="0"/>
              </a:spcBef>
              <a:spcAft>
                <a:spcPts val="0"/>
              </a:spcAft>
              <a:buClr>
                <a:schemeClr val="dk1"/>
              </a:buClr>
              <a:buSzPts val="2100"/>
              <a:buFont typeface="Arial"/>
              <a:buNone/>
            </a:pPr>
            <a:endParaRPr sz="2100" b="1">
              <a:solidFill>
                <a:srgbClr val="000000"/>
              </a:solidFill>
              <a:latin typeface="Arial"/>
              <a:ea typeface="Arial"/>
              <a:cs typeface="Arial"/>
              <a:sym typeface="Arial"/>
            </a:endParaRPr>
          </a:p>
        </p:txBody>
      </p:sp>
      <p:pic>
        <p:nvPicPr>
          <p:cNvPr id="186" name="Google Shape;186;p6"/>
          <p:cNvPicPr preferRelativeResize="0"/>
          <p:nvPr/>
        </p:nvPicPr>
        <p:blipFill rotWithShape="1">
          <a:blip r:embed="rId3">
            <a:alphaModFix/>
          </a:blip>
          <a:srcRect/>
          <a:stretch/>
        </p:blipFill>
        <p:spPr>
          <a:xfrm>
            <a:off x="102982" y="1528585"/>
            <a:ext cx="3076498" cy="3199501"/>
          </a:xfrm>
          <a:prstGeom prst="rect">
            <a:avLst/>
          </a:prstGeom>
          <a:noFill/>
          <a:ln>
            <a:noFill/>
          </a:ln>
        </p:spPr>
      </p:pic>
      <p:pic>
        <p:nvPicPr>
          <p:cNvPr id="187" name="Google Shape;187;p6"/>
          <p:cNvPicPr preferRelativeResize="0"/>
          <p:nvPr/>
        </p:nvPicPr>
        <p:blipFill rotWithShape="1">
          <a:blip r:embed="rId4">
            <a:alphaModFix/>
          </a:blip>
          <a:srcRect/>
          <a:stretch/>
        </p:blipFill>
        <p:spPr>
          <a:xfrm>
            <a:off x="3073890" y="1577498"/>
            <a:ext cx="2435874" cy="2936221"/>
          </a:xfrm>
          <a:prstGeom prst="rect">
            <a:avLst/>
          </a:prstGeom>
          <a:noFill/>
          <a:ln>
            <a:noFill/>
          </a:ln>
        </p:spPr>
      </p:pic>
      <p:pic>
        <p:nvPicPr>
          <p:cNvPr id="188" name="Google Shape;188;p6" descr="Cucian Piring Menumpuk? Coba Lakukan Trik Ini! - Halaman 2"/>
          <p:cNvPicPr preferRelativeResize="0"/>
          <p:nvPr/>
        </p:nvPicPr>
        <p:blipFill rotWithShape="1">
          <a:blip r:embed="rId5">
            <a:alphaModFix/>
          </a:blip>
          <a:srcRect/>
          <a:stretch/>
        </p:blipFill>
        <p:spPr>
          <a:xfrm>
            <a:off x="6472153" y="1581912"/>
            <a:ext cx="1881173" cy="2829565"/>
          </a:xfrm>
          <a:prstGeom prst="rect">
            <a:avLst/>
          </a:prstGeom>
          <a:noFill/>
          <a:ln>
            <a:noFill/>
          </a:ln>
        </p:spPr>
      </p:pic>
      <p:pic>
        <p:nvPicPr>
          <p:cNvPr id="189" name="Google Shape;189;p6"/>
          <p:cNvPicPr preferRelativeResize="0"/>
          <p:nvPr/>
        </p:nvPicPr>
        <p:blipFill rotWithShape="1">
          <a:blip r:embed="rId6">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7"/>
          <p:cNvSpPr txBox="1">
            <a:spLocks noGrp="1"/>
          </p:cNvSpPr>
          <p:nvPr>
            <p:ph type="sldNum" idx="4294967295"/>
          </p:nvPr>
        </p:nvSpPr>
        <p:spPr>
          <a:xfrm>
            <a:off x="7086600" y="4767263"/>
            <a:ext cx="2057400" cy="27463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95" name="Google Shape;195;p7"/>
          <p:cNvSpPr txBox="1"/>
          <p:nvPr/>
        </p:nvSpPr>
        <p:spPr>
          <a:xfrm>
            <a:off x="573460" y="332049"/>
            <a:ext cx="452599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0000"/>
                </a:solidFill>
                <a:latin typeface="Arial"/>
                <a:ea typeface="Arial"/>
                <a:cs typeface="Arial"/>
                <a:sym typeface="Arial"/>
              </a:rPr>
              <a:t>Operasi Stack</a:t>
            </a:r>
            <a:endParaRPr/>
          </a:p>
        </p:txBody>
      </p:sp>
      <p:sp>
        <p:nvSpPr>
          <p:cNvPr id="196" name="Google Shape;196;p7"/>
          <p:cNvSpPr/>
          <p:nvPr/>
        </p:nvSpPr>
        <p:spPr>
          <a:xfrm>
            <a:off x="657275" y="1320836"/>
            <a:ext cx="7871897" cy="415498"/>
          </a:xfrm>
          <a:prstGeom prst="rect">
            <a:avLst/>
          </a:prstGeom>
          <a:noFill/>
          <a:ln>
            <a:noFill/>
          </a:ln>
        </p:spPr>
        <p:txBody>
          <a:bodyPr spcFirstLastPara="1" wrap="square" lIns="91425" tIns="45700" rIns="91425" bIns="45700" anchor="t" anchorCtr="0">
            <a:spAutoFit/>
          </a:bodyPr>
          <a:lstStyle/>
          <a:p>
            <a:pPr marL="342900" marR="0" lvl="0" indent="-209550" algn="l" rtl="0">
              <a:spcBef>
                <a:spcPts val="0"/>
              </a:spcBef>
              <a:spcAft>
                <a:spcPts val="0"/>
              </a:spcAft>
              <a:buClr>
                <a:schemeClr val="dk1"/>
              </a:buClr>
              <a:buSzPts val="2100"/>
              <a:buFont typeface="Arial"/>
              <a:buNone/>
            </a:pPr>
            <a:endParaRPr sz="2100" b="1">
              <a:solidFill>
                <a:srgbClr val="000000"/>
              </a:solidFill>
              <a:latin typeface="Arial"/>
              <a:ea typeface="Arial"/>
              <a:cs typeface="Arial"/>
              <a:sym typeface="Arial"/>
            </a:endParaRPr>
          </a:p>
        </p:txBody>
      </p:sp>
      <p:sp>
        <p:nvSpPr>
          <p:cNvPr id="197" name="Google Shape;197;p7"/>
          <p:cNvSpPr/>
          <p:nvPr/>
        </p:nvSpPr>
        <p:spPr>
          <a:xfrm>
            <a:off x="573460" y="1292115"/>
            <a:ext cx="7738202" cy="707886"/>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2"/>
              </a:buClr>
              <a:buSzPts val="2000"/>
              <a:buFont typeface="Calibri"/>
              <a:buAutoNum type="arabicPeriod"/>
            </a:pPr>
            <a:r>
              <a:rPr lang="en-US" sz="2000">
                <a:solidFill>
                  <a:schemeClr val="dk2"/>
                </a:solidFill>
                <a:latin typeface="Arial"/>
                <a:ea typeface="Arial"/>
                <a:cs typeface="Arial"/>
                <a:sym typeface="Arial"/>
              </a:rPr>
              <a:t>Operasi pengeluaran isi teratas dari stack umum disebut </a:t>
            </a:r>
            <a:r>
              <a:rPr lang="en-US" sz="2000" b="1" i="1">
                <a:solidFill>
                  <a:schemeClr val="dk2"/>
                </a:solidFill>
                <a:latin typeface="Arial"/>
                <a:ea typeface="Arial"/>
                <a:cs typeface="Arial"/>
                <a:sym typeface="Arial"/>
              </a:rPr>
              <a:t>pop()</a:t>
            </a:r>
            <a:endParaRPr/>
          </a:p>
          <a:p>
            <a:pPr marL="457200" marR="0" lvl="0" indent="-457200" algn="l" rtl="0">
              <a:spcBef>
                <a:spcPts val="0"/>
              </a:spcBef>
              <a:spcAft>
                <a:spcPts val="0"/>
              </a:spcAft>
              <a:buClr>
                <a:schemeClr val="dk2"/>
              </a:buClr>
              <a:buSzPts val="2000"/>
              <a:buFont typeface="Calibri"/>
              <a:buAutoNum type="arabicPeriod"/>
            </a:pPr>
            <a:r>
              <a:rPr lang="en-US" sz="2000">
                <a:solidFill>
                  <a:schemeClr val="dk2"/>
                </a:solidFill>
                <a:latin typeface="Arial"/>
                <a:ea typeface="Arial"/>
                <a:cs typeface="Arial"/>
                <a:sym typeface="Arial"/>
              </a:rPr>
              <a:t>Operasi peletakkan data ke dalam stack umum disebut </a:t>
            </a:r>
            <a:r>
              <a:rPr lang="en-US" sz="2000" b="1" i="1">
                <a:solidFill>
                  <a:schemeClr val="dk2"/>
                </a:solidFill>
                <a:latin typeface="Arial"/>
                <a:ea typeface="Arial"/>
                <a:cs typeface="Arial"/>
                <a:sym typeface="Arial"/>
              </a:rPr>
              <a:t>push()</a:t>
            </a:r>
            <a:endParaRPr/>
          </a:p>
        </p:txBody>
      </p:sp>
      <p:pic>
        <p:nvPicPr>
          <p:cNvPr id="198" name="Google Shape;198;p7"/>
          <p:cNvPicPr preferRelativeResize="0"/>
          <p:nvPr/>
        </p:nvPicPr>
        <p:blipFill rotWithShape="1">
          <a:blip r:embed="rId3">
            <a:alphaModFix/>
          </a:blip>
          <a:srcRect/>
          <a:stretch/>
        </p:blipFill>
        <p:spPr>
          <a:xfrm>
            <a:off x="603986" y="2051050"/>
            <a:ext cx="3838575" cy="2990850"/>
          </a:xfrm>
          <a:prstGeom prst="rect">
            <a:avLst/>
          </a:prstGeom>
          <a:noFill/>
          <a:ln>
            <a:noFill/>
          </a:ln>
        </p:spPr>
      </p:pic>
      <p:pic>
        <p:nvPicPr>
          <p:cNvPr id="199" name="Google Shape;199;p7"/>
          <p:cNvPicPr preferRelativeResize="0"/>
          <p:nvPr/>
        </p:nvPicPr>
        <p:blipFill rotWithShape="1">
          <a:blip r:embed="rId4">
            <a:alphaModFix/>
          </a:blip>
          <a:srcRect/>
          <a:stretch/>
        </p:blipFill>
        <p:spPr>
          <a:xfrm>
            <a:off x="4442561" y="2040366"/>
            <a:ext cx="3962400" cy="3086100"/>
          </a:xfrm>
          <a:prstGeom prst="rect">
            <a:avLst/>
          </a:prstGeom>
          <a:noFill/>
          <a:ln>
            <a:noFill/>
          </a:ln>
        </p:spPr>
      </p:pic>
      <p:pic>
        <p:nvPicPr>
          <p:cNvPr id="200" name="Google Shape;200;p7"/>
          <p:cNvPicPr preferRelativeResize="0"/>
          <p:nvPr/>
        </p:nvPicPr>
        <p:blipFill rotWithShape="1">
          <a:blip r:embed="rId5">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8"/>
          <p:cNvSpPr txBox="1">
            <a:spLocks noGrp="1"/>
          </p:cNvSpPr>
          <p:nvPr>
            <p:ph type="sldNum" idx="4294967295"/>
          </p:nvPr>
        </p:nvSpPr>
        <p:spPr>
          <a:xfrm>
            <a:off x="7086600" y="4767263"/>
            <a:ext cx="2057400" cy="27463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206" name="Google Shape;206;p8"/>
          <p:cNvSpPr txBox="1"/>
          <p:nvPr/>
        </p:nvSpPr>
        <p:spPr>
          <a:xfrm>
            <a:off x="573459" y="332049"/>
            <a:ext cx="79557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0000"/>
                </a:solidFill>
                <a:latin typeface="Arial"/>
                <a:ea typeface="Arial"/>
                <a:cs typeface="Arial"/>
                <a:sym typeface="Arial"/>
              </a:rPr>
              <a:t>Implementasi Stack menggunakan List</a:t>
            </a:r>
            <a:endParaRPr/>
          </a:p>
        </p:txBody>
      </p:sp>
      <p:sp>
        <p:nvSpPr>
          <p:cNvPr id="207" name="Google Shape;207;p8"/>
          <p:cNvSpPr/>
          <p:nvPr/>
        </p:nvSpPr>
        <p:spPr>
          <a:xfrm>
            <a:off x="657275" y="1320836"/>
            <a:ext cx="7871897" cy="415498"/>
          </a:xfrm>
          <a:prstGeom prst="rect">
            <a:avLst/>
          </a:prstGeom>
          <a:noFill/>
          <a:ln>
            <a:noFill/>
          </a:ln>
        </p:spPr>
        <p:txBody>
          <a:bodyPr spcFirstLastPara="1" wrap="square" lIns="91425" tIns="45700" rIns="91425" bIns="45700" anchor="t" anchorCtr="0">
            <a:spAutoFit/>
          </a:bodyPr>
          <a:lstStyle/>
          <a:p>
            <a:pPr marL="342900" marR="0" lvl="0" indent="-209550" algn="l" rtl="0">
              <a:spcBef>
                <a:spcPts val="0"/>
              </a:spcBef>
              <a:spcAft>
                <a:spcPts val="0"/>
              </a:spcAft>
              <a:buClr>
                <a:schemeClr val="dk1"/>
              </a:buClr>
              <a:buSzPts val="2100"/>
              <a:buFont typeface="Arial"/>
              <a:buNone/>
            </a:pPr>
            <a:endParaRPr sz="2100" b="1">
              <a:solidFill>
                <a:srgbClr val="000000"/>
              </a:solidFill>
              <a:latin typeface="Arial"/>
              <a:ea typeface="Arial"/>
              <a:cs typeface="Arial"/>
              <a:sym typeface="Arial"/>
            </a:endParaRPr>
          </a:p>
        </p:txBody>
      </p:sp>
      <p:sp>
        <p:nvSpPr>
          <p:cNvPr id="208" name="Google Shape;208;p8"/>
          <p:cNvSpPr/>
          <p:nvPr/>
        </p:nvSpPr>
        <p:spPr>
          <a:xfrm>
            <a:off x="573460" y="1368140"/>
            <a:ext cx="7955712" cy="2862322"/>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2"/>
              </a:buClr>
              <a:buSzPts val="2000"/>
              <a:buFont typeface="Calibri"/>
              <a:buAutoNum type="arabicPeriod"/>
            </a:pPr>
            <a:r>
              <a:rPr lang="en-US" sz="2000" b="1">
                <a:solidFill>
                  <a:schemeClr val="dk2"/>
                </a:solidFill>
                <a:latin typeface="Arial"/>
                <a:ea typeface="Arial"/>
                <a:cs typeface="Arial"/>
                <a:sym typeface="Arial"/>
              </a:rPr>
              <a:t>Deklarasikan variable list kosong</a:t>
            </a:r>
            <a:endParaRPr sz="2000" b="1">
              <a:solidFill>
                <a:schemeClr val="dk2"/>
              </a:solidFill>
              <a:latin typeface="Arial"/>
              <a:ea typeface="Arial"/>
              <a:cs typeface="Arial"/>
              <a:sym typeface="Arial"/>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a:p>
            <a:pPr marL="457200" marR="0" lvl="0" indent="-457200" algn="l" rtl="0">
              <a:spcBef>
                <a:spcPts val="0"/>
              </a:spcBef>
              <a:spcAft>
                <a:spcPts val="0"/>
              </a:spcAft>
              <a:buClr>
                <a:schemeClr val="dk2"/>
              </a:buClr>
              <a:buSzPts val="2000"/>
              <a:buFont typeface="Calibri"/>
              <a:buAutoNum type="arabicPeriod"/>
            </a:pPr>
            <a:r>
              <a:rPr lang="en-US" sz="2000" b="1">
                <a:solidFill>
                  <a:schemeClr val="dk2"/>
                </a:solidFill>
                <a:latin typeface="Arial"/>
                <a:ea typeface="Arial"/>
                <a:cs typeface="Arial"/>
                <a:sym typeface="Arial"/>
              </a:rPr>
              <a:t>Membuat fungsi untuk:</a:t>
            </a:r>
            <a:endParaRPr/>
          </a:p>
          <a:p>
            <a:pPr marL="1142863" marR="0" lvl="2" indent="-457200" algn="l" rtl="0">
              <a:spcBef>
                <a:spcPts val="0"/>
              </a:spcBef>
              <a:spcAft>
                <a:spcPts val="0"/>
              </a:spcAft>
              <a:buClr>
                <a:schemeClr val="dk2"/>
              </a:buClr>
              <a:buSzPts val="2000"/>
              <a:buFont typeface="Arial"/>
              <a:buChar char="•"/>
            </a:pPr>
            <a:r>
              <a:rPr lang="en-US" sz="2000" b="0" i="0" u="none" strike="noStrike" cap="none">
                <a:solidFill>
                  <a:schemeClr val="dk2"/>
                </a:solidFill>
                <a:latin typeface="Arial"/>
                <a:ea typeface="Arial"/>
                <a:cs typeface="Arial"/>
                <a:sym typeface="Arial"/>
              </a:rPr>
              <a:t>Mengisi stack</a:t>
            </a:r>
            <a:endParaRPr/>
          </a:p>
          <a:p>
            <a:pPr marL="1142863" marR="0" lvl="2" indent="-457200" algn="l" rtl="0">
              <a:spcBef>
                <a:spcPts val="0"/>
              </a:spcBef>
              <a:spcAft>
                <a:spcPts val="0"/>
              </a:spcAft>
              <a:buClr>
                <a:schemeClr val="dk2"/>
              </a:buClr>
              <a:buSzPts val="2000"/>
              <a:buFont typeface="Arial"/>
              <a:buChar char="•"/>
            </a:pPr>
            <a:r>
              <a:rPr lang="en-US" sz="2000" b="0" i="0" u="none" strike="noStrike" cap="none">
                <a:solidFill>
                  <a:schemeClr val="dk2"/>
                </a:solidFill>
                <a:latin typeface="Arial"/>
                <a:ea typeface="Arial"/>
                <a:cs typeface="Arial"/>
                <a:sym typeface="Arial"/>
              </a:rPr>
              <a:t>Melihat elemen teratas stack</a:t>
            </a:r>
            <a:endParaRPr/>
          </a:p>
          <a:p>
            <a:pPr marL="1142863" marR="0" lvl="2" indent="-457200" algn="l" rtl="0">
              <a:spcBef>
                <a:spcPts val="0"/>
              </a:spcBef>
              <a:spcAft>
                <a:spcPts val="0"/>
              </a:spcAft>
              <a:buClr>
                <a:schemeClr val="dk2"/>
              </a:buClr>
              <a:buSzPts val="2000"/>
              <a:buFont typeface="Arial"/>
              <a:buChar char="•"/>
            </a:pPr>
            <a:r>
              <a:rPr lang="en-US" sz="2000" b="0" i="0" u="none" strike="noStrike" cap="none">
                <a:solidFill>
                  <a:schemeClr val="dk2"/>
                </a:solidFill>
                <a:latin typeface="Arial"/>
                <a:ea typeface="Arial"/>
                <a:cs typeface="Arial"/>
                <a:sym typeface="Arial"/>
              </a:rPr>
              <a:t>Mengambil isi dari stack</a:t>
            </a:r>
            <a:endParaRPr/>
          </a:p>
        </p:txBody>
      </p:sp>
      <p:pic>
        <p:nvPicPr>
          <p:cNvPr id="209" name="Google Shape;209;p8"/>
          <p:cNvPicPr preferRelativeResize="0"/>
          <p:nvPr/>
        </p:nvPicPr>
        <p:blipFill rotWithShape="1">
          <a:blip r:embed="rId3">
            <a:alphaModFix/>
          </a:blip>
          <a:srcRect/>
          <a:stretch/>
        </p:blipFill>
        <p:spPr>
          <a:xfrm>
            <a:off x="1088048" y="1846801"/>
            <a:ext cx="4857750" cy="952500"/>
          </a:xfrm>
          <a:prstGeom prst="rect">
            <a:avLst/>
          </a:prstGeom>
          <a:noFill/>
          <a:ln>
            <a:noFill/>
          </a:ln>
        </p:spPr>
      </p:pic>
      <p:pic>
        <p:nvPicPr>
          <p:cNvPr id="210" name="Google Shape;210;p8"/>
          <p:cNvPicPr preferRelativeResize="0"/>
          <p:nvPr/>
        </p:nvPicPr>
        <p:blipFill rotWithShape="1">
          <a:blip r:embed="rId4">
            <a:alphaModFix/>
          </a:blip>
          <a:srcRect/>
          <a:stretch/>
        </p:blipFill>
        <p:spPr>
          <a:xfrm rot="10800000" flipH="1">
            <a:off x="657275" y="977709"/>
            <a:ext cx="7753480" cy="457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9"/>
          <p:cNvSpPr txBox="1">
            <a:spLocks noGrp="1"/>
          </p:cNvSpPr>
          <p:nvPr>
            <p:ph type="sldNum" idx="4294967295"/>
          </p:nvPr>
        </p:nvSpPr>
        <p:spPr>
          <a:xfrm>
            <a:off x="7086600" y="4767263"/>
            <a:ext cx="2057400" cy="27463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216" name="Google Shape;216;p9"/>
          <p:cNvSpPr txBox="1"/>
          <p:nvPr/>
        </p:nvSpPr>
        <p:spPr>
          <a:xfrm>
            <a:off x="573459" y="332049"/>
            <a:ext cx="79557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0000"/>
                </a:solidFill>
                <a:latin typeface="Arial"/>
                <a:ea typeface="Arial"/>
                <a:cs typeface="Arial"/>
                <a:sym typeface="Arial"/>
              </a:rPr>
              <a:t>Implementasi Stack menggunakan List</a:t>
            </a:r>
            <a:endParaRPr/>
          </a:p>
        </p:txBody>
      </p:sp>
      <p:sp>
        <p:nvSpPr>
          <p:cNvPr id="217" name="Google Shape;217;p9"/>
          <p:cNvSpPr/>
          <p:nvPr/>
        </p:nvSpPr>
        <p:spPr>
          <a:xfrm>
            <a:off x="657275" y="1320836"/>
            <a:ext cx="7871897" cy="415498"/>
          </a:xfrm>
          <a:prstGeom prst="rect">
            <a:avLst/>
          </a:prstGeom>
          <a:noFill/>
          <a:ln>
            <a:noFill/>
          </a:ln>
        </p:spPr>
        <p:txBody>
          <a:bodyPr spcFirstLastPara="1" wrap="square" lIns="91425" tIns="45700" rIns="91425" bIns="45700" anchor="t" anchorCtr="0">
            <a:spAutoFit/>
          </a:bodyPr>
          <a:lstStyle/>
          <a:p>
            <a:pPr marL="342900" marR="0" lvl="0" indent="-209550" algn="l" rtl="0">
              <a:spcBef>
                <a:spcPts val="0"/>
              </a:spcBef>
              <a:spcAft>
                <a:spcPts val="0"/>
              </a:spcAft>
              <a:buClr>
                <a:schemeClr val="dk1"/>
              </a:buClr>
              <a:buSzPts val="2100"/>
              <a:buFont typeface="Arial"/>
              <a:buNone/>
            </a:pPr>
            <a:endParaRPr sz="2100" b="1">
              <a:solidFill>
                <a:srgbClr val="000000"/>
              </a:solidFill>
              <a:latin typeface="Arial"/>
              <a:ea typeface="Arial"/>
              <a:cs typeface="Arial"/>
              <a:sym typeface="Arial"/>
            </a:endParaRPr>
          </a:p>
        </p:txBody>
      </p:sp>
      <p:sp>
        <p:nvSpPr>
          <p:cNvPr id="218" name="Google Shape;218;p9"/>
          <p:cNvSpPr/>
          <p:nvPr/>
        </p:nvSpPr>
        <p:spPr>
          <a:xfrm>
            <a:off x="573460" y="1256654"/>
            <a:ext cx="7955712" cy="1631216"/>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2"/>
              </a:buClr>
              <a:buSzPts val="2000"/>
              <a:buFont typeface="Calibri"/>
              <a:buAutoNum type="arabicPeriod" startAt="3"/>
            </a:pPr>
            <a:r>
              <a:rPr lang="en-US" sz="2000" b="1">
                <a:solidFill>
                  <a:schemeClr val="dk2"/>
                </a:solidFill>
                <a:latin typeface="Arial"/>
                <a:ea typeface="Arial"/>
                <a:cs typeface="Arial"/>
                <a:sym typeface="Arial"/>
              </a:rPr>
              <a:t>Fungsi mengisi stack</a:t>
            </a:r>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a:p>
            <a:pPr marL="457200" marR="0" lvl="0" indent="-330200" algn="l" rtl="0">
              <a:spcBef>
                <a:spcPts val="0"/>
              </a:spcBef>
              <a:spcAft>
                <a:spcPts val="0"/>
              </a:spcAft>
              <a:buClr>
                <a:schemeClr val="dk1"/>
              </a:buClr>
              <a:buSzPts val="2000"/>
              <a:buFont typeface="Calibri"/>
              <a:buNone/>
            </a:pPr>
            <a:endParaRPr sz="2000" b="1">
              <a:solidFill>
                <a:schemeClr val="dk2"/>
              </a:solidFill>
              <a:latin typeface="Arial"/>
              <a:ea typeface="Arial"/>
              <a:cs typeface="Arial"/>
              <a:sym typeface="Arial"/>
            </a:endParaRPr>
          </a:p>
        </p:txBody>
      </p:sp>
      <p:pic>
        <p:nvPicPr>
          <p:cNvPr id="219" name="Google Shape;219;p9"/>
          <p:cNvPicPr preferRelativeResize="0"/>
          <p:nvPr/>
        </p:nvPicPr>
        <p:blipFill rotWithShape="1">
          <a:blip r:embed="rId3">
            <a:alphaModFix/>
          </a:blip>
          <a:srcRect/>
          <a:stretch/>
        </p:blipFill>
        <p:spPr>
          <a:xfrm>
            <a:off x="1021739" y="1820823"/>
            <a:ext cx="7336815" cy="1088741"/>
          </a:xfrm>
          <a:prstGeom prst="rect">
            <a:avLst/>
          </a:prstGeom>
          <a:noFill/>
          <a:ln>
            <a:noFill/>
          </a:ln>
        </p:spPr>
      </p:pic>
      <p:pic>
        <p:nvPicPr>
          <p:cNvPr id="220" name="Google Shape;220;p9"/>
          <p:cNvPicPr preferRelativeResize="0"/>
          <p:nvPr/>
        </p:nvPicPr>
        <p:blipFill rotWithShape="1">
          <a:blip r:embed="rId4">
            <a:alphaModFix/>
          </a:blip>
          <a:srcRect/>
          <a:stretch/>
        </p:blipFill>
        <p:spPr>
          <a:xfrm>
            <a:off x="1021739" y="2877178"/>
            <a:ext cx="7336816" cy="1736813"/>
          </a:xfrm>
          <a:prstGeom prst="rect">
            <a:avLst/>
          </a:prstGeom>
          <a:noFill/>
          <a:ln>
            <a:noFill/>
          </a:ln>
        </p:spPr>
      </p:pic>
      <p:pic>
        <p:nvPicPr>
          <p:cNvPr id="221" name="Google Shape;221;p9"/>
          <p:cNvPicPr preferRelativeResize="0"/>
          <p:nvPr/>
        </p:nvPicPr>
        <p:blipFill rotWithShape="1">
          <a:blip r:embed="rId5">
            <a:alphaModFix/>
          </a:blip>
          <a:srcRect/>
          <a:stretch/>
        </p:blipFill>
        <p:spPr>
          <a:xfrm rot="10800000" flipH="1">
            <a:off x="657275" y="977709"/>
            <a:ext cx="7753480" cy="45719"/>
          </a:xfrm>
          <a:prstGeom prst="rect">
            <a:avLst/>
          </a:prstGeom>
          <a:noFill/>
          <a:ln>
            <a:noFill/>
          </a:ln>
        </p:spPr>
      </p:pic>
    </p:spTree>
  </p:cSld>
  <p:clrMapOvr>
    <a:masterClrMapping/>
  </p:clrMapOvr>
</p:sld>
</file>

<file path=ppt/theme/theme1.xml><?xml version="1.0" encoding="utf-8"?>
<a:theme xmlns:a="http://schemas.openxmlformats.org/drawingml/2006/main" name="Default Theme">
  <a:themeElements>
    <a:clrScheme name="Color Scheme - Manuel">
      <a:dk1>
        <a:srgbClr val="999999"/>
      </a:dk1>
      <a:lt1>
        <a:srgbClr val="FFFFFF"/>
      </a:lt1>
      <a:dk2>
        <a:srgbClr val="232C34"/>
      </a:dk2>
      <a:lt2>
        <a:srgbClr val="FFFFFF"/>
      </a:lt2>
      <a:accent1>
        <a:srgbClr val="383C58"/>
      </a:accent1>
      <a:accent2>
        <a:srgbClr val="486794"/>
      </a:accent2>
      <a:accent3>
        <a:srgbClr val="C4604C"/>
      </a:accent3>
      <a:accent4>
        <a:srgbClr val="F3AC58"/>
      </a:accent4>
      <a:accent5>
        <a:srgbClr val="767689"/>
      </a:accent5>
      <a:accent6>
        <a:srgbClr val="8095B5"/>
      </a:accent6>
      <a:hlink>
        <a:srgbClr val="F6F7F6"/>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1828</Words>
  <Application>Microsoft Office PowerPoint</Application>
  <PresentationFormat>On-screen Show (16:9)</PresentationFormat>
  <Paragraphs>308</Paragraphs>
  <Slides>43</Slides>
  <Notes>43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Tahoma</vt:lpstr>
      <vt:lpstr>Courier New</vt:lpstr>
      <vt:lpstr>Calibri</vt:lpstr>
      <vt:lpstr>Roboto</vt:lpstr>
      <vt:lpstr>Trebuchet MS</vt:lpstr>
      <vt:lpstr>Century Gothic</vt:lpstr>
      <vt:lpstr>Arial</vt:lpstr>
      <vt:lpstr>Default Theme</vt:lpstr>
      <vt:lpstr>Office Theme</vt:lpstr>
      <vt:lpstr>PowerPoint Presentation</vt:lpstr>
      <vt:lpstr>PowerPoint Presentation</vt:lpstr>
      <vt:lpstr>PENDAHULUAN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KONSEP STRUKTUR DATA TREE</vt:lpstr>
      <vt:lpstr>PENDAHULUAN</vt:lpstr>
      <vt:lpstr>KONSEP STRUKTUR DATA TREE</vt:lpstr>
      <vt:lpstr>KONSEP STRUKTUR DATA TREE</vt:lpstr>
      <vt:lpstr>CONTOH STRUKTUR DATA TREE</vt:lpstr>
      <vt:lpstr>TERMINOLOGI STRUKTUR DATA TREE</vt:lpstr>
      <vt:lpstr>TERMINOLOGI STRUKTUR DATA TREE</vt:lpstr>
      <vt:lpstr>IDENTIFIKASI TERMINOLOGI  DALAM TREE</vt:lpstr>
      <vt:lpstr>KARAKTERISTIK STRUKTUR DATA TREE</vt:lpstr>
      <vt:lpstr>REPRESENTASI STRUKTUR DATA TREE</vt:lpstr>
      <vt:lpstr>KONSEP BINARY TREE</vt:lpstr>
      <vt:lpstr>KONSEP BINARY SEARCH TREE</vt:lpstr>
      <vt:lpstr>MACAM STRUKTUR BINARY TREE (1/2)</vt:lpstr>
      <vt:lpstr>MACAM STRUKTUR BINARY TREE (2/2)</vt:lpstr>
      <vt:lpstr>POLA KUNJUNGAN POHON  (TREE TRAVERSAL)</vt:lpstr>
      <vt:lpstr>POLA KUNJUNGAN POHON  (TREE TRAVERSAL)</vt:lpstr>
      <vt:lpstr>POLA KUNJUNGAN POHON  (TREE TRAVERSAL)</vt:lpstr>
      <vt:lpstr>POLA KUNJUNGAN POHON  (TREE TRAVERSAL)</vt:lpstr>
      <vt:lpstr>CONTOH TREE TRAVERSAL</vt:lpstr>
      <vt:lpstr>LATIHAN 1</vt:lpstr>
      <vt:lpstr>LATIHAN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Designed by Slidesmash</dc:creator>
  <cp:lastModifiedBy>maryamah faisol</cp:lastModifiedBy>
  <cp:revision>2</cp:revision>
  <dcterms:created xsi:type="dcterms:W3CDTF">2014-11-12T21:47:38Z</dcterms:created>
  <dcterms:modified xsi:type="dcterms:W3CDTF">2023-04-10T04:30:25Z</dcterms:modified>
</cp:coreProperties>
</file>